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Roboto"/>
      <p:regular r:id="rId59"/>
      <p:bold r:id="rId60"/>
      <p:italic r:id="rId61"/>
      <p:boldItalic r:id="rId62"/>
    </p:embeddedFont>
    <p:embeddedFont>
      <p:font typeface="Montserrat"/>
      <p:regular r:id="rId63"/>
      <p:bold r:id="rId64"/>
      <p:italic r:id="rId65"/>
      <p:boldItalic r:id="rId66"/>
    </p:embeddedFont>
    <p:embeddedFont>
      <p:font typeface="Poppins"/>
      <p:regular r:id="rId67"/>
      <p:bold r:id="rId68"/>
      <p:italic r:id="rId69"/>
      <p:boldItalic r:id="rId70"/>
    </p:embeddedFont>
    <p:embeddedFont>
      <p:font typeface="Montserrat Medium"/>
      <p:regular r:id="rId71"/>
      <p:bold r:id="rId72"/>
      <p:italic r:id="rId73"/>
      <p:boldItalic r:id="rId74"/>
    </p:embeddedFont>
    <p:embeddedFont>
      <p:font typeface="Roboto Condensed"/>
      <p:regular r:id="rId75"/>
      <p:bold r:id="rId76"/>
      <p:italic r:id="rId77"/>
      <p:boldItalic r:id="rId78"/>
    </p:embeddedFont>
    <p:embeddedFont>
      <p:font typeface="Lora"/>
      <p:regular r:id="rId79"/>
      <p:bold r:id="rId80"/>
      <p:italic r:id="rId81"/>
      <p:boldItalic r:id="rId82"/>
    </p:embeddedFont>
    <p:embeddedFont>
      <p:font typeface="Homemade Apple"/>
      <p:regular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30">
          <p15:clr>
            <a:srgbClr val="747775"/>
          </p15:clr>
        </p15:guide>
        <p15:guide id="2" orient="horz" pos="2188">
          <p15:clr>
            <a:srgbClr val="747775"/>
          </p15:clr>
        </p15:guide>
        <p15:guide id="3" pos="489">
          <p15:clr>
            <a:srgbClr val="747775"/>
          </p15:clr>
        </p15:guide>
        <p15:guide id="4" pos="1652">
          <p15:clr>
            <a:srgbClr val="747775"/>
          </p15:clr>
        </p15:guide>
        <p15:guide id="5" pos="1824">
          <p15:clr>
            <a:srgbClr val="747775"/>
          </p15:clr>
        </p15:guide>
        <p15:guide id="6" pos="2996">
          <p15:clr>
            <a:srgbClr val="747775"/>
          </p15:clr>
        </p15:guide>
        <p15:guide id="7" pos="3132">
          <p15:clr>
            <a:srgbClr val="747775"/>
          </p15:clr>
        </p15:guide>
        <p15:guide id="8" pos="4278">
          <p15:clr>
            <a:srgbClr val="747775"/>
          </p15:clr>
        </p15:guide>
        <p15:guide id="9" pos="4406">
          <p15:clr>
            <a:srgbClr val="747775"/>
          </p15:clr>
        </p15:guide>
        <p15:guide id="10" pos="5559">
          <p15:clr>
            <a:srgbClr val="747775"/>
          </p15:clr>
        </p15:guide>
        <p15:guide id="11" orient="horz" pos="19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30" orient="horz"/>
        <p:guide pos="2188" orient="horz"/>
        <p:guide pos="489"/>
        <p:guide pos="1652"/>
        <p:guide pos="1824"/>
        <p:guide pos="2996"/>
        <p:guide pos="3132"/>
        <p:guide pos="4278"/>
        <p:guide pos="4406"/>
        <p:guide pos="5559"/>
        <p:guide pos="19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3" Type="http://schemas.openxmlformats.org/officeDocument/2006/relationships/font" Target="fonts/HomemadeApple-regular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Lora-bold.fntdata"/><Relationship Id="rId82" Type="http://schemas.openxmlformats.org/officeDocument/2006/relationships/font" Target="fonts/Lora-boldItalic.fntdata"/><Relationship Id="rId81" Type="http://schemas.openxmlformats.org/officeDocument/2006/relationships/font" Target="fonts/Lor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MontserratMedium-italic.fntdata"/><Relationship Id="rId72" Type="http://schemas.openxmlformats.org/officeDocument/2006/relationships/font" Target="fonts/MontserratMedium-bold.fntdata"/><Relationship Id="rId31" Type="http://schemas.openxmlformats.org/officeDocument/2006/relationships/slide" Target="slides/slide26.xml"/><Relationship Id="rId75" Type="http://schemas.openxmlformats.org/officeDocument/2006/relationships/font" Target="fonts/RobotoCondensed-regular.fntdata"/><Relationship Id="rId30" Type="http://schemas.openxmlformats.org/officeDocument/2006/relationships/slide" Target="slides/slide25.xml"/><Relationship Id="rId74" Type="http://schemas.openxmlformats.org/officeDocument/2006/relationships/font" Target="fonts/MontserratMedium-boldItalic.fntdata"/><Relationship Id="rId33" Type="http://schemas.openxmlformats.org/officeDocument/2006/relationships/slide" Target="slides/slide28.xml"/><Relationship Id="rId77" Type="http://schemas.openxmlformats.org/officeDocument/2006/relationships/font" Target="fonts/RobotoCondensed-italic.fntdata"/><Relationship Id="rId32" Type="http://schemas.openxmlformats.org/officeDocument/2006/relationships/slide" Target="slides/slide27.xml"/><Relationship Id="rId76" Type="http://schemas.openxmlformats.org/officeDocument/2006/relationships/font" Target="fonts/RobotoCondensed-bold.fntdata"/><Relationship Id="rId35" Type="http://schemas.openxmlformats.org/officeDocument/2006/relationships/slide" Target="slides/slide30.xml"/><Relationship Id="rId79" Type="http://schemas.openxmlformats.org/officeDocument/2006/relationships/font" Target="fonts/Lora-regular.fntdata"/><Relationship Id="rId34" Type="http://schemas.openxmlformats.org/officeDocument/2006/relationships/slide" Target="slides/slide29.xml"/><Relationship Id="rId78" Type="http://schemas.openxmlformats.org/officeDocument/2006/relationships/font" Target="fonts/RobotoCondensed-boldItalic.fntdata"/><Relationship Id="rId71" Type="http://schemas.openxmlformats.org/officeDocument/2006/relationships/font" Target="fonts/MontserratMedium-regular.fntdata"/><Relationship Id="rId70" Type="http://schemas.openxmlformats.org/officeDocument/2006/relationships/font" Target="fonts/Poppins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5.xml"/><Relationship Id="rId64" Type="http://schemas.openxmlformats.org/officeDocument/2006/relationships/font" Target="fonts/Montserrat-bold.fntdata"/><Relationship Id="rId63" Type="http://schemas.openxmlformats.org/officeDocument/2006/relationships/font" Target="fonts/Montserrat-regular.fntdata"/><Relationship Id="rId22" Type="http://schemas.openxmlformats.org/officeDocument/2006/relationships/slide" Target="slides/slide17.xml"/><Relationship Id="rId66" Type="http://schemas.openxmlformats.org/officeDocument/2006/relationships/font" Target="fonts/Montserrat-boldItalic.fntdata"/><Relationship Id="rId21" Type="http://schemas.openxmlformats.org/officeDocument/2006/relationships/slide" Target="slides/slide16.xml"/><Relationship Id="rId65" Type="http://schemas.openxmlformats.org/officeDocument/2006/relationships/font" Target="fonts/Montserrat-italic.fntdata"/><Relationship Id="rId24" Type="http://schemas.openxmlformats.org/officeDocument/2006/relationships/slide" Target="slides/slide19.xml"/><Relationship Id="rId68" Type="http://schemas.openxmlformats.org/officeDocument/2006/relationships/font" Target="fonts/Poppins-bold.fntdata"/><Relationship Id="rId23" Type="http://schemas.openxmlformats.org/officeDocument/2006/relationships/slide" Target="slides/slide18.xml"/><Relationship Id="rId67" Type="http://schemas.openxmlformats.org/officeDocument/2006/relationships/font" Target="fonts/Poppins-regular.fntdata"/><Relationship Id="rId60" Type="http://schemas.openxmlformats.org/officeDocument/2006/relationships/font" Target="fonts/Roboto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Poppins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oboto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220afb730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220afb730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28910d65d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28910d65d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28910d65d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28910d65d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28910d65d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28910d65d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28910d65d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228910d65d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28910d65d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228910d65d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28910d65d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228910d65d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28910d65d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228910d65d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28910d65d2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28910d65d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228910d65d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228910d65d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28910d65d2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28910d65d2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22272b0f6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22272b0f6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28910d65d2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28910d65d2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28910d65d2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228910d65d2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28910d65d2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28910d65d2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28910d65d2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228910d65d2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22b1c8198a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22b1c8198a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228910d65d2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228910d65d2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2147c8b746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2147c8b746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28910d65d2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28910d65d2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2147c8b746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2147c8b746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28910d65d2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28910d65d2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22272b0f6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22272b0f6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147c8b746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2147c8b746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28910d65d2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28910d65d2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2147c8b7463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2147c8b7463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28910d65d2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228910d65d2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22ce10369d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22ce10369d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28910d65d2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228910d65d2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22ce10369de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22ce10369de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228910d65d2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228910d65d2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22ce10369de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22ce10369de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228910d65d2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228910d65d2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22364ed820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22364ed820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22ce10369de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22ce10369d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228910d65d2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228910d65d2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22ce10369de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22ce10369de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228910d65d2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228910d65d2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22d6f1ee360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22d6f1ee360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2289ec24f7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2289ec24f7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147c8b746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147c8b746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147c8b746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2147c8b746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2147c8b746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2147c8b746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2b1c8198a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2b1c8198a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22272b0f6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222272b0f6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22b1c8198a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22b1c8198a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2b1c8198a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22b1c8198a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2b1c8198a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22b1c8198a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2b1c8198ae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22b1c8198a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22272b0f6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22272b0f6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29aeb3ab0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229aeb3ab0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28910d65d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28910d65d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28910d65d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28910d65d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2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904726" y="1374500"/>
            <a:ext cx="5804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904725" y="3324850"/>
            <a:ext cx="5804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3" name="Google Shape;13;p2"/>
          <p:cNvGrpSpPr/>
          <p:nvPr/>
        </p:nvGrpSpPr>
        <p:grpSpPr>
          <a:xfrm>
            <a:off x="-19071" y="-11888"/>
            <a:ext cx="3288215" cy="4520084"/>
            <a:chOff x="-13896" y="1562"/>
            <a:chExt cx="3288215" cy="4520084"/>
          </a:xfrm>
        </p:grpSpPr>
        <p:sp>
          <p:nvSpPr>
            <p:cNvPr id="14" name="Google Shape;14;p2"/>
            <p:cNvSpPr/>
            <p:nvPr/>
          </p:nvSpPr>
          <p:spPr>
            <a:xfrm rot="2641777">
              <a:off x="145009" y="1052134"/>
              <a:ext cx="651339" cy="6513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2641361">
              <a:off x="653287" y="631908"/>
              <a:ext cx="558368" cy="558368"/>
            </a:xfrm>
            <a:prstGeom prst="rect">
              <a:avLst/>
            </a:prstGeom>
            <a:noFill/>
            <a:ln cap="flat" cmpd="sng" w="1016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13168" y="-6371"/>
              <a:ext cx="457100" cy="47296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flipH="1" rot="5400000">
              <a:off x="-218289" y="680782"/>
              <a:ext cx="914463" cy="472966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2641361">
              <a:off x="145020" y="139062"/>
              <a:ext cx="651303" cy="651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2641361">
              <a:off x="1121248" y="185959"/>
              <a:ext cx="558368" cy="558368"/>
            </a:xfrm>
            <a:prstGeom prst="rect">
              <a:avLst/>
            </a:prstGeom>
            <a:noFill/>
            <a:ln cap="flat" cmpd="sng" w="1016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 rot="-5400000">
              <a:off x="1404290" y="4161"/>
              <a:ext cx="457100" cy="472966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1871918" y="4161"/>
              <a:ext cx="457100" cy="472966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 rot="-5400000">
              <a:off x="2334731" y="4161"/>
              <a:ext cx="457100" cy="47296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2809287" y="4161"/>
              <a:ext cx="457100" cy="47296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flipH="1" rot="5400000">
              <a:off x="-228174" y="2483001"/>
              <a:ext cx="914400" cy="4731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flipH="1" rot="5400000">
              <a:off x="-228184" y="1596535"/>
              <a:ext cx="914400" cy="4731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flipH="1" rot="5400000">
              <a:off x="-228204" y="3370735"/>
              <a:ext cx="914463" cy="472966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-13896" y="4058094"/>
              <a:ext cx="946204" cy="4571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-13896" y="3600800"/>
              <a:ext cx="946204" cy="4571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424" y="1830359"/>
              <a:ext cx="457200" cy="4731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flipH="1" rot="5400000">
              <a:off x="7025" y="4056613"/>
              <a:ext cx="457100" cy="472966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2641207">
              <a:off x="1061311" y="3771676"/>
              <a:ext cx="558201" cy="558201"/>
            </a:xfrm>
            <a:prstGeom prst="rect">
              <a:avLst/>
            </a:prstGeom>
            <a:noFill/>
            <a:ln cap="flat" cmpd="sng" w="1016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2641207">
              <a:off x="191567" y="3783958"/>
              <a:ext cx="558201" cy="558201"/>
            </a:xfrm>
            <a:prstGeom prst="rect">
              <a:avLst/>
            </a:prstGeom>
            <a:noFill/>
            <a:ln cap="flat" cmpd="sng" w="1016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11"/>
          <p:cNvGrpSpPr/>
          <p:nvPr/>
        </p:nvGrpSpPr>
        <p:grpSpPr>
          <a:xfrm>
            <a:off x="3768" y="2189542"/>
            <a:ext cx="7588215" cy="764525"/>
            <a:chOff x="3768" y="2189542"/>
            <a:chExt cx="7588215" cy="764525"/>
          </a:xfrm>
        </p:grpSpPr>
        <p:sp>
          <p:nvSpPr>
            <p:cNvPr id="356" name="Google Shape;356;p11"/>
            <p:cNvSpPr/>
            <p:nvPr/>
          </p:nvSpPr>
          <p:spPr>
            <a:xfrm>
              <a:off x="3768" y="2189858"/>
              <a:ext cx="7566508" cy="76420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 rot="10800000">
              <a:off x="25383" y="2189542"/>
              <a:ext cx="7566600" cy="7641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11"/>
          <p:cNvSpPr txBox="1"/>
          <p:nvPr>
            <p:ph type="title"/>
          </p:nvPr>
        </p:nvSpPr>
        <p:spPr>
          <a:xfrm>
            <a:off x="242625" y="226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9" name="Google Shape;359;p11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0" name="Google Shape;360;p11"/>
          <p:cNvSpPr/>
          <p:nvPr/>
        </p:nvSpPr>
        <p:spPr>
          <a:xfrm rot="-8073695">
            <a:off x="8503266" y="2636677"/>
            <a:ext cx="526739" cy="5267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1" name="Google Shape;361;p11"/>
          <p:cNvSpPr/>
          <p:nvPr/>
        </p:nvSpPr>
        <p:spPr>
          <a:xfrm rot="-8072550">
            <a:off x="7803130" y="4163262"/>
            <a:ext cx="451643" cy="451643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 flipH="1">
            <a:off x="8761328" y="4384009"/>
            <a:ext cx="373200" cy="379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3" name="Google Shape;363;p11"/>
          <p:cNvSpPr/>
          <p:nvPr/>
        </p:nvSpPr>
        <p:spPr>
          <a:xfrm rot="-5400000">
            <a:off x="8384407" y="4767299"/>
            <a:ext cx="379200" cy="373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4" name="Google Shape;364;p11"/>
          <p:cNvSpPr/>
          <p:nvPr/>
        </p:nvSpPr>
        <p:spPr>
          <a:xfrm rot="5400000">
            <a:off x="8570370" y="4197420"/>
            <a:ext cx="758400" cy="3732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5" name="Google Shape;365;p11"/>
          <p:cNvSpPr/>
          <p:nvPr/>
        </p:nvSpPr>
        <p:spPr>
          <a:xfrm flipH="1" rot="-5400000">
            <a:off x="8202506" y="4197420"/>
            <a:ext cx="758400" cy="3732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6" name="Google Shape;366;p11"/>
          <p:cNvSpPr/>
          <p:nvPr/>
        </p:nvSpPr>
        <p:spPr>
          <a:xfrm rot="-8073695">
            <a:off x="8129978" y="4496095"/>
            <a:ext cx="526739" cy="526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7" name="Google Shape;367;p11"/>
          <p:cNvSpPr/>
          <p:nvPr/>
        </p:nvSpPr>
        <p:spPr>
          <a:xfrm rot="-8072550">
            <a:off x="7065222" y="4158196"/>
            <a:ext cx="451643" cy="451643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 rot="-8072627">
            <a:off x="7802039" y="3407003"/>
            <a:ext cx="452916" cy="451643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 flipH="1" rot="5400000">
            <a:off x="7656081" y="4386990"/>
            <a:ext cx="379200" cy="373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0" name="Google Shape;370;p11"/>
          <p:cNvSpPr/>
          <p:nvPr/>
        </p:nvSpPr>
        <p:spPr>
          <a:xfrm rot="-5400000">
            <a:off x="7282863" y="4386990"/>
            <a:ext cx="379200" cy="373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1" name="Google Shape;371;p11"/>
          <p:cNvSpPr/>
          <p:nvPr/>
        </p:nvSpPr>
        <p:spPr>
          <a:xfrm rot="5400000">
            <a:off x="8569275" y="3446664"/>
            <a:ext cx="758400" cy="3732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2" name="Google Shape;372;p11"/>
          <p:cNvSpPr/>
          <p:nvPr/>
        </p:nvSpPr>
        <p:spPr>
          <a:xfrm flipH="1" rot="-5400000">
            <a:off x="8195902" y="3446664"/>
            <a:ext cx="758400" cy="373200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3" name="Google Shape;373;p11"/>
          <p:cNvSpPr/>
          <p:nvPr/>
        </p:nvSpPr>
        <p:spPr>
          <a:xfrm rot="10800000">
            <a:off x="8760363" y="3262789"/>
            <a:ext cx="373200" cy="379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4" name="Google Shape;374;p11"/>
          <p:cNvSpPr/>
          <p:nvPr/>
        </p:nvSpPr>
        <p:spPr>
          <a:xfrm flipH="1">
            <a:off x="8760363" y="2887849"/>
            <a:ext cx="373200" cy="379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5" name="Google Shape;375;p11"/>
          <p:cNvSpPr/>
          <p:nvPr/>
        </p:nvSpPr>
        <p:spPr>
          <a:xfrm flipH="1" rot="-5400000">
            <a:off x="8574035" y="2346737"/>
            <a:ext cx="758400" cy="3732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78195" y="1966435"/>
            <a:ext cx="758400" cy="3732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7" name="Google Shape;377;p11"/>
          <p:cNvSpPr/>
          <p:nvPr/>
        </p:nvSpPr>
        <p:spPr>
          <a:xfrm flipH="1" rot="-5400000">
            <a:off x="8204821" y="1966435"/>
            <a:ext cx="758400" cy="3732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8029080" y="1399998"/>
            <a:ext cx="746400" cy="379200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11"/>
          <p:cNvSpPr/>
          <p:nvPr/>
        </p:nvSpPr>
        <p:spPr>
          <a:xfrm flipH="1" rot="10800000">
            <a:off x="8029080" y="1779175"/>
            <a:ext cx="746400" cy="3792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0" name="Google Shape;380;p11"/>
          <p:cNvSpPr/>
          <p:nvPr/>
        </p:nvSpPr>
        <p:spPr>
          <a:xfrm rot="5400000">
            <a:off x="8763723" y="1397646"/>
            <a:ext cx="379200" cy="373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1" name="Google Shape;381;p11"/>
          <p:cNvSpPr/>
          <p:nvPr/>
        </p:nvSpPr>
        <p:spPr>
          <a:xfrm flipH="1" rot="-5400000">
            <a:off x="8389254" y="1397646"/>
            <a:ext cx="379200" cy="3732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2" name="Google Shape;382;p11"/>
          <p:cNvSpPr/>
          <p:nvPr/>
        </p:nvSpPr>
        <p:spPr>
          <a:xfrm rot="10800000">
            <a:off x="8416545" y="695043"/>
            <a:ext cx="374400" cy="377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3" name="Google Shape;383;p11"/>
          <p:cNvSpPr/>
          <p:nvPr/>
        </p:nvSpPr>
        <p:spPr>
          <a:xfrm flipH="1">
            <a:off x="8416545" y="320878"/>
            <a:ext cx="374400" cy="3777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4" name="Google Shape;384;p11"/>
          <p:cNvSpPr/>
          <p:nvPr/>
        </p:nvSpPr>
        <p:spPr>
          <a:xfrm rot="-8072550">
            <a:off x="8188962" y="96094"/>
            <a:ext cx="451643" cy="451643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1"/>
          <p:cNvSpPr/>
          <p:nvPr/>
        </p:nvSpPr>
        <p:spPr>
          <a:xfrm flipH="1">
            <a:off x="8756759" y="658783"/>
            <a:ext cx="373200" cy="379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6" name="Google Shape;386;p11"/>
          <p:cNvSpPr/>
          <p:nvPr/>
        </p:nvSpPr>
        <p:spPr>
          <a:xfrm flipH="1" rot="5400000">
            <a:off x="8763474" y="1042074"/>
            <a:ext cx="379200" cy="373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7" name="Google Shape;387;p11"/>
          <p:cNvSpPr/>
          <p:nvPr/>
        </p:nvSpPr>
        <p:spPr>
          <a:xfrm rot="-5400000">
            <a:off x="8389006" y="1042074"/>
            <a:ext cx="379200" cy="373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8" name="Google Shape;388;p11"/>
          <p:cNvSpPr/>
          <p:nvPr/>
        </p:nvSpPr>
        <p:spPr>
          <a:xfrm rot="-8073695">
            <a:off x="8134578" y="770869"/>
            <a:ext cx="526739" cy="526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9" name="Google Shape;389;p11"/>
          <p:cNvSpPr/>
          <p:nvPr/>
        </p:nvSpPr>
        <p:spPr>
          <a:xfrm rot="10800000">
            <a:off x="8756759" y="1029081"/>
            <a:ext cx="373200" cy="3792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0" name="Google Shape;390;p11"/>
          <p:cNvSpPr txBox="1"/>
          <p:nvPr>
            <p:ph idx="1" type="subTitle"/>
          </p:nvPr>
        </p:nvSpPr>
        <p:spPr>
          <a:xfrm>
            <a:off x="323475" y="2964963"/>
            <a:ext cx="72468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91" name="Google Shape;39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3463" y="242225"/>
            <a:ext cx="1136175" cy="12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935" y="31175"/>
            <a:ext cx="2680146" cy="21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3536"/>
              </a:buClr>
              <a:buSzPts val="1800"/>
              <a:buNone/>
              <a:defRPr sz="1800">
                <a:solidFill>
                  <a:srgbClr val="3935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5" name="Google Shape;395;p12"/>
          <p:cNvSpPr txBox="1"/>
          <p:nvPr>
            <p:ph idx="12" type="sldNum"/>
          </p:nvPr>
        </p:nvSpPr>
        <p:spPr>
          <a:xfrm>
            <a:off x="-161017" y="45971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6" name="Google Shape;396;p12"/>
          <p:cNvSpPr/>
          <p:nvPr/>
        </p:nvSpPr>
        <p:spPr>
          <a:xfrm rot="-8073695">
            <a:off x="8831652" y="3925924"/>
            <a:ext cx="256785" cy="2567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7" name="Google Shape;397;p12"/>
          <p:cNvSpPr/>
          <p:nvPr/>
        </p:nvSpPr>
        <p:spPr>
          <a:xfrm rot="-8072550">
            <a:off x="8490336" y="4670134"/>
            <a:ext cx="220176" cy="220176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2"/>
          <p:cNvSpPr/>
          <p:nvPr/>
        </p:nvSpPr>
        <p:spPr>
          <a:xfrm rot="10800000">
            <a:off x="8957457" y="4963140"/>
            <a:ext cx="181935" cy="18486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9" name="Google Shape;399;p12"/>
          <p:cNvSpPr/>
          <p:nvPr/>
        </p:nvSpPr>
        <p:spPr>
          <a:xfrm flipH="1">
            <a:off x="8957457" y="4777748"/>
            <a:ext cx="181935" cy="18486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0" name="Google Shape;400;p12"/>
          <p:cNvSpPr/>
          <p:nvPr/>
        </p:nvSpPr>
        <p:spPr>
          <a:xfrm flipH="1" rot="5400000">
            <a:off x="8956262" y="4964603"/>
            <a:ext cx="184860" cy="1819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1" name="Google Shape;401;p12"/>
          <p:cNvSpPr/>
          <p:nvPr/>
        </p:nvSpPr>
        <p:spPr>
          <a:xfrm rot="-5400000">
            <a:off x="8773708" y="4964603"/>
            <a:ext cx="184860" cy="18193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2" name="Google Shape;402;p12"/>
          <p:cNvSpPr/>
          <p:nvPr/>
        </p:nvSpPr>
        <p:spPr>
          <a:xfrm rot="5400000">
            <a:off x="8864365" y="4686786"/>
            <a:ext cx="369720" cy="181935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3" name="Google Shape;403;p12"/>
          <p:cNvSpPr/>
          <p:nvPr/>
        </p:nvSpPr>
        <p:spPr>
          <a:xfrm flipH="1" rot="-5400000">
            <a:off x="8685024" y="4686794"/>
            <a:ext cx="369600" cy="181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4" name="Google Shape;404;p12"/>
          <p:cNvSpPr/>
          <p:nvPr/>
        </p:nvSpPr>
        <p:spPr>
          <a:xfrm rot="-8073695">
            <a:off x="8649674" y="4832390"/>
            <a:ext cx="256785" cy="256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5" name="Google Shape;405;p12"/>
          <p:cNvSpPr/>
          <p:nvPr/>
        </p:nvSpPr>
        <p:spPr>
          <a:xfrm rot="-8072550">
            <a:off x="8310323" y="4850441"/>
            <a:ext cx="220176" cy="220176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2"/>
          <p:cNvSpPr/>
          <p:nvPr/>
        </p:nvSpPr>
        <p:spPr>
          <a:xfrm flipH="1" rot="5400000">
            <a:off x="8238581" y="4960345"/>
            <a:ext cx="184860" cy="181935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7" name="Google Shape;407;p12"/>
          <p:cNvSpPr/>
          <p:nvPr/>
        </p:nvSpPr>
        <p:spPr>
          <a:xfrm rot="-5400000">
            <a:off x="8058692" y="4960345"/>
            <a:ext cx="184860" cy="18193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12"/>
          <p:cNvSpPr/>
          <p:nvPr/>
        </p:nvSpPr>
        <p:spPr>
          <a:xfrm flipH="1" rot="5400000">
            <a:off x="7880663" y="4960345"/>
            <a:ext cx="184860" cy="18193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9" name="Google Shape;409;p12"/>
          <p:cNvSpPr/>
          <p:nvPr/>
        </p:nvSpPr>
        <p:spPr>
          <a:xfrm rot="-5400000">
            <a:off x="7698109" y="4960345"/>
            <a:ext cx="184860" cy="1819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0" name="Google Shape;410;p12"/>
          <p:cNvSpPr/>
          <p:nvPr/>
        </p:nvSpPr>
        <p:spPr>
          <a:xfrm rot="5400000">
            <a:off x="8863832" y="4320793"/>
            <a:ext cx="369720" cy="181935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1" name="Google Shape;411;p12"/>
          <p:cNvSpPr/>
          <p:nvPr/>
        </p:nvSpPr>
        <p:spPr>
          <a:xfrm flipH="1" rot="-5400000">
            <a:off x="8681812" y="4320793"/>
            <a:ext cx="369720" cy="181935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2" name="Google Shape;412;p12"/>
          <p:cNvSpPr/>
          <p:nvPr/>
        </p:nvSpPr>
        <p:spPr>
          <a:xfrm rot="10800000">
            <a:off x="8956987" y="4231154"/>
            <a:ext cx="181935" cy="1848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3" name="Google Shape;413;p12"/>
          <p:cNvSpPr/>
          <p:nvPr/>
        </p:nvSpPr>
        <p:spPr>
          <a:xfrm flipH="1">
            <a:off x="8956987" y="4048371"/>
            <a:ext cx="181935" cy="1848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4" name="Google Shape;414;p12"/>
          <p:cNvSpPr/>
          <p:nvPr/>
        </p:nvSpPr>
        <p:spPr>
          <a:xfrm flipH="1" rot="-5400000">
            <a:off x="8866152" y="3784578"/>
            <a:ext cx="369720" cy="181935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5" name="Google Shape;415;p12"/>
          <p:cNvSpPr/>
          <p:nvPr/>
        </p:nvSpPr>
        <p:spPr>
          <a:xfrm rot="5400000">
            <a:off x="8868180" y="3599181"/>
            <a:ext cx="369720" cy="181935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6" name="Google Shape;416;p12"/>
          <p:cNvSpPr/>
          <p:nvPr/>
        </p:nvSpPr>
        <p:spPr>
          <a:xfrm flipH="1" rot="-5400000">
            <a:off x="8686160" y="3599181"/>
            <a:ext cx="369720" cy="181935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7" name="Google Shape;417;p12"/>
          <p:cNvSpPr/>
          <p:nvPr/>
        </p:nvSpPr>
        <p:spPr>
          <a:xfrm>
            <a:off x="8600487" y="3323043"/>
            <a:ext cx="363870" cy="184860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8" name="Google Shape;418;p12"/>
          <p:cNvSpPr/>
          <p:nvPr/>
        </p:nvSpPr>
        <p:spPr>
          <a:xfrm flipH="1" rot="10800000">
            <a:off x="8600487" y="3507892"/>
            <a:ext cx="363870" cy="18486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9" name="Google Shape;419;p12"/>
          <p:cNvSpPr/>
          <p:nvPr/>
        </p:nvSpPr>
        <p:spPr>
          <a:xfrm rot="5400000">
            <a:off x="8958625" y="3321897"/>
            <a:ext cx="184860" cy="181935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0" name="Google Shape;420;p12"/>
          <p:cNvSpPr/>
          <p:nvPr/>
        </p:nvSpPr>
        <p:spPr>
          <a:xfrm flipH="1" rot="-5400000">
            <a:off x="8776071" y="3321897"/>
            <a:ext cx="184860" cy="181935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1" name="Google Shape;421;p12"/>
          <p:cNvSpPr/>
          <p:nvPr/>
        </p:nvSpPr>
        <p:spPr>
          <a:xfrm rot="10800000">
            <a:off x="8789376" y="2979378"/>
            <a:ext cx="182520" cy="18412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2" name="Google Shape;422;p12"/>
          <p:cNvSpPr/>
          <p:nvPr/>
        </p:nvSpPr>
        <p:spPr>
          <a:xfrm flipH="1">
            <a:off x="8789376" y="2796972"/>
            <a:ext cx="182520" cy="18412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3" name="Google Shape;423;p12"/>
          <p:cNvSpPr/>
          <p:nvPr/>
        </p:nvSpPr>
        <p:spPr>
          <a:xfrm rot="-8072550">
            <a:off x="8678429" y="2687390"/>
            <a:ext cx="220176" cy="220176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2"/>
          <p:cNvSpPr/>
          <p:nvPr/>
        </p:nvSpPr>
        <p:spPr>
          <a:xfrm flipH="1">
            <a:off x="8955230" y="2961701"/>
            <a:ext cx="181935" cy="18486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5" name="Google Shape;425;p12"/>
          <p:cNvSpPr/>
          <p:nvPr/>
        </p:nvSpPr>
        <p:spPr>
          <a:xfrm flipH="1" rot="5400000">
            <a:off x="8958504" y="3148555"/>
            <a:ext cx="184860" cy="1819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6" name="Google Shape;426;p12"/>
          <p:cNvSpPr/>
          <p:nvPr/>
        </p:nvSpPr>
        <p:spPr>
          <a:xfrm rot="-5400000">
            <a:off x="8775950" y="3148555"/>
            <a:ext cx="184860" cy="18193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7" name="Google Shape;427;p12"/>
          <p:cNvSpPr/>
          <p:nvPr/>
        </p:nvSpPr>
        <p:spPr>
          <a:xfrm rot="-8073695">
            <a:off x="8651917" y="3016343"/>
            <a:ext cx="256785" cy="256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8" name="Google Shape;428;p12"/>
          <p:cNvSpPr/>
          <p:nvPr/>
        </p:nvSpPr>
        <p:spPr>
          <a:xfrm rot="10800000">
            <a:off x="8955230" y="3142221"/>
            <a:ext cx="181935" cy="18486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9" name="Google Shape;429;p12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30" name="Google Shape;43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1724" y="160900"/>
            <a:ext cx="812148" cy="9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3"/>
          <p:cNvSpPr txBox="1"/>
          <p:nvPr>
            <p:ph type="title"/>
          </p:nvPr>
        </p:nvSpPr>
        <p:spPr>
          <a:xfrm>
            <a:off x="863900" y="421050"/>
            <a:ext cx="3415500" cy="65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3" name="Google Shape;433;p13"/>
          <p:cNvSpPr txBox="1"/>
          <p:nvPr>
            <p:ph idx="1" type="body"/>
          </p:nvPr>
        </p:nvSpPr>
        <p:spPr>
          <a:xfrm>
            <a:off x="863900" y="1140062"/>
            <a:ext cx="3415500" cy="27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4" name="Google Shape;434;p13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35" name="Google Shape;435;p13"/>
          <p:cNvGrpSpPr/>
          <p:nvPr/>
        </p:nvGrpSpPr>
        <p:grpSpPr>
          <a:xfrm rot="5400000">
            <a:off x="1090175" y="533816"/>
            <a:ext cx="2962945" cy="5143484"/>
            <a:chOff x="6181050" y="76116"/>
            <a:chExt cx="2962945" cy="5143484"/>
          </a:xfrm>
        </p:grpSpPr>
        <p:sp>
          <p:nvSpPr>
            <p:cNvPr id="436" name="Google Shape;436;p13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470" name="Google Shape;47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7688" y="3604125"/>
            <a:ext cx="1136175" cy="1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"/>
          <p:cNvSpPr txBox="1"/>
          <p:nvPr>
            <p:ph type="title"/>
          </p:nvPr>
        </p:nvSpPr>
        <p:spPr>
          <a:xfrm>
            <a:off x="1135200" y="1145100"/>
            <a:ext cx="6864000" cy="27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3" name="Google Shape;473;p14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74" name="Google Shape;474;p14"/>
          <p:cNvGrpSpPr/>
          <p:nvPr/>
        </p:nvGrpSpPr>
        <p:grpSpPr>
          <a:xfrm rot="5400000">
            <a:off x="1090175" y="533816"/>
            <a:ext cx="2962945" cy="5143484"/>
            <a:chOff x="6181050" y="76116"/>
            <a:chExt cx="2962945" cy="5143484"/>
          </a:xfrm>
        </p:grpSpPr>
        <p:sp>
          <p:nvSpPr>
            <p:cNvPr id="475" name="Google Shape;475;p14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09" name="Google Shape;509;p14"/>
          <p:cNvGrpSpPr/>
          <p:nvPr/>
        </p:nvGrpSpPr>
        <p:grpSpPr>
          <a:xfrm rot="-5400000">
            <a:off x="5090775" y="-1146284"/>
            <a:ext cx="2962945" cy="5143484"/>
            <a:chOff x="6181050" y="76116"/>
            <a:chExt cx="2962945" cy="5143484"/>
          </a:xfrm>
        </p:grpSpPr>
        <p:sp>
          <p:nvSpPr>
            <p:cNvPr id="510" name="Google Shape;510;p14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3" name="Google Shape;533;p14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4" name="Google Shape;534;p14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6" name="Google Shape;536;p14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8" name="Google Shape;538;p14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1" name="Google Shape;541;p14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544" name="Google Shape;54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7688" y="3604125"/>
            <a:ext cx="1136175" cy="1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picture">
  <p:cSld name="SECTION_TITLE_AND_DESCRIPTION_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5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47" name="Google Shape;547;p15"/>
          <p:cNvGrpSpPr/>
          <p:nvPr/>
        </p:nvGrpSpPr>
        <p:grpSpPr>
          <a:xfrm flipH="1" rot="10800000">
            <a:off x="7707558" y="4"/>
            <a:ext cx="1436436" cy="2493561"/>
            <a:chOff x="6181050" y="76116"/>
            <a:chExt cx="2962945" cy="5143484"/>
          </a:xfrm>
        </p:grpSpPr>
        <p:sp>
          <p:nvSpPr>
            <p:cNvPr id="548" name="Google Shape;548;p15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582" name="Google Shape;58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1472" y="3969850"/>
            <a:ext cx="812400" cy="9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5" name="Google Shape;585;p16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8" name="Google Shape;588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9" name="Google Shape;589;p17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90" name="Google Shape;590;p17"/>
          <p:cNvGrpSpPr/>
          <p:nvPr/>
        </p:nvGrpSpPr>
        <p:grpSpPr>
          <a:xfrm rot="-5400000">
            <a:off x="5090775" y="-1146284"/>
            <a:ext cx="2962945" cy="5143484"/>
            <a:chOff x="6181050" y="76116"/>
            <a:chExt cx="2962945" cy="5143484"/>
          </a:xfrm>
        </p:grpSpPr>
        <p:sp>
          <p:nvSpPr>
            <p:cNvPr id="591" name="Google Shape;591;p17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8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7" name="Google Shape;627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8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29" name="Google Shape;629;p18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0" name="Google Shape;630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8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18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>
            <p:ph type="title"/>
          </p:nvPr>
        </p:nvSpPr>
        <p:spPr>
          <a:xfrm>
            <a:off x="311700" y="552875"/>
            <a:ext cx="780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35" name="Google Shape;35;p3"/>
          <p:cNvGrpSpPr/>
          <p:nvPr/>
        </p:nvGrpSpPr>
        <p:grpSpPr>
          <a:xfrm>
            <a:off x="6181050" y="-500434"/>
            <a:ext cx="2962945" cy="5143484"/>
            <a:chOff x="6181050" y="76116"/>
            <a:chExt cx="2962945" cy="5143484"/>
          </a:xfrm>
        </p:grpSpPr>
        <p:sp>
          <p:nvSpPr>
            <p:cNvPr id="36" name="Google Shape;36;p3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70" name="Google Shape;7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9050" y="3272600"/>
            <a:ext cx="1136175" cy="1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SECTION_HEADER_2_2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p4"/>
          <p:cNvCxnSpPr/>
          <p:nvPr/>
        </p:nvCxnSpPr>
        <p:spPr>
          <a:xfrm>
            <a:off x="76200" y="3042785"/>
            <a:ext cx="8920800" cy="0"/>
          </a:xfrm>
          <a:prstGeom prst="straightConnector1">
            <a:avLst/>
          </a:prstGeom>
          <a:noFill/>
          <a:ln cap="flat" cmpd="sng" w="349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4"/>
          <p:cNvSpPr txBox="1"/>
          <p:nvPr>
            <p:ph type="title"/>
          </p:nvPr>
        </p:nvSpPr>
        <p:spPr>
          <a:xfrm>
            <a:off x="311700" y="214800"/>
            <a:ext cx="7519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4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4"/>
          <p:cNvSpPr/>
          <p:nvPr/>
        </p:nvSpPr>
        <p:spPr>
          <a:xfrm rot="-8072550">
            <a:off x="858130" y="2816962"/>
            <a:ext cx="451643" cy="451643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15780000" dist="66675">
              <a:srgbClr val="000000">
                <a:alpha val="24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 rot="-8072550">
            <a:off x="2581557" y="2816946"/>
            <a:ext cx="451643" cy="451643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16380000" dist="38100">
              <a:srgbClr val="000000">
                <a:alpha val="23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 rot="-8072550">
            <a:off x="4304972" y="2816946"/>
            <a:ext cx="451643" cy="451643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15420000" dist="571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 rot="-8072550">
            <a:off x="6028412" y="2816944"/>
            <a:ext cx="451643" cy="451643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 rot="-8072550">
            <a:off x="7751830" y="2816962"/>
            <a:ext cx="451643" cy="451643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15780000" dist="66675">
              <a:srgbClr val="000000">
                <a:alpha val="24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4"/>
          <p:cNvGrpSpPr/>
          <p:nvPr/>
        </p:nvGrpSpPr>
        <p:grpSpPr>
          <a:xfrm flipH="1" rot="10800000">
            <a:off x="7582240" y="-7"/>
            <a:ext cx="1561768" cy="2711130"/>
            <a:chOff x="6181050" y="76116"/>
            <a:chExt cx="2962945" cy="5143484"/>
          </a:xfrm>
        </p:grpSpPr>
        <p:sp>
          <p:nvSpPr>
            <p:cNvPr id="81" name="Google Shape;81;p4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115" name="Google Shape;1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5025" y="3680350"/>
            <a:ext cx="1136175" cy="1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">
  <p:cSld name="SECTION_HEADER_2_1_3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8" name="Google Shape;118;p5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2021225" y="980405"/>
            <a:ext cx="1999500" cy="306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4200693" y="980400"/>
            <a:ext cx="1999500" cy="306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6376372" y="980405"/>
            <a:ext cx="1999500" cy="306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22" name="Google Shape;122;p5"/>
          <p:cNvGrpSpPr/>
          <p:nvPr/>
        </p:nvGrpSpPr>
        <p:grpSpPr>
          <a:xfrm>
            <a:off x="2014950" y="1413333"/>
            <a:ext cx="2013900" cy="630908"/>
            <a:chOff x="1540800" y="2157000"/>
            <a:chExt cx="2013900" cy="540300"/>
          </a:xfrm>
        </p:grpSpPr>
        <p:sp>
          <p:nvSpPr>
            <p:cNvPr id="123" name="Google Shape;123;p5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>
            <a:off x="4191600" y="1441808"/>
            <a:ext cx="2013900" cy="630908"/>
            <a:chOff x="1540800" y="2157000"/>
            <a:chExt cx="2013900" cy="540300"/>
          </a:xfrm>
        </p:grpSpPr>
        <p:sp>
          <p:nvSpPr>
            <p:cNvPr id="126" name="Google Shape;126;p5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6368250" y="1413333"/>
            <a:ext cx="2013900" cy="630908"/>
            <a:chOff x="1540800" y="2157000"/>
            <a:chExt cx="2013900" cy="540300"/>
          </a:xfrm>
        </p:grpSpPr>
        <p:sp>
          <p:nvSpPr>
            <p:cNvPr id="129" name="Google Shape;129;p5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2243902" y="3474411"/>
            <a:ext cx="1554127" cy="368917"/>
            <a:chOff x="1540800" y="2157000"/>
            <a:chExt cx="2013900" cy="540300"/>
          </a:xfrm>
        </p:grpSpPr>
        <p:sp>
          <p:nvSpPr>
            <p:cNvPr id="132" name="Google Shape;132;p5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>
            <a:off x="4420980" y="3514175"/>
            <a:ext cx="1555134" cy="367188"/>
            <a:chOff x="1540800" y="2157000"/>
            <a:chExt cx="2013900" cy="540300"/>
          </a:xfrm>
        </p:grpSpPr>
        <p:sp>
          <p:nvSpPr>
            <p:cNvPr id="135" name="Google Shape;135;p5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5"/>
          <p:cNvGrpSpPr/>
          <p:nvPr/>
        </p:nvGrpSpPr>
        <p:grpSpPr>
          <a:xfrm>
            <a:off x="6602880" y="3475270"/>
            <a:ext cx="1555134" cy="367188"/>
            <a:chOff x="1540800" y="2157000"/>
            <a:chExt cx="2013900" cy="540300"/>
          </a:xfrm>
        </p:grpSpPr>
        <p:sp>
          <p:nvSpPr>
            <p:cNvPr id="138" name="Google Shape;138;p5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0" name="Google Shape;14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9050" y="3272600"/>
            <a:ext cx="1136175" cy="1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pts">
  <p:cSld name="SECTION_HEADER_2_1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6"/>
          <p:cNvSpPr txBox="1"/>
          <p:nvPr/>
        </p:nvSpPr>
        <p:spPr>
          <a:xfrm>
            <a:off x="311700" y="2281300"/>
            <a:ext cx="1742400" cy="218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2201648" y="2281300"/>
            <a:ext cx="1742400" cy="218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4091412" y="2281300"/>
            <a:ext cx="1742400" cy="218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5981452" y="2281300"/>
            <a:ext cx="1742400" cy="218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6"/>
          <p:cNvGrpSpPr/>
          <p:nvPr/>
        </p:nvGrpSpPr>
        <p:grpSpPr>
          <a:xfrm>
            <a:off x="323140" y="1122830"/>
            <a:ext cx="1742426" cy="1042833"/>
            <a:chOff x="1540800" y="2157000"/>
            <a:chExt cx="2013900" cy="540300"/>
          </a:xfrm>
        </p:grpSpPr>
        <p:sp>
          <p:nvSpPr>
            <p:cNvPr id="148" name="Google Shape;148;p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2201639" y="1122249"/>
            <a:ext cx="1742426" cy="1044022"/>
            <a:chOff x="1540800" y="2157000"/>
            <a:chExt cx="2013900" cy="540300"/>
          </a:xfrm>
        </p:grpSpPr>
        <p:sp>
          <p:nvSpPr>
            <p:cNvPr id="151" name="Google Shape;151;p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4080151" y="1122235"/>
            <a:ext cx="1742426" cy="1044022"/>
            <a:chOff x="1540800" y="2157000"/>
            <a:chExt cx="2013900" cy="540300"/>
          </a:xfrm>
        </p:grpSpPr>
        <p:sp>
          <p:nvSpPr>
            <p:cNvPr id="154" name="Google Shape;154;p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5958639" y="1122235"/>
            <a:ext cx="1742426" cy="1044022"/>
            <a:chOff x="1540800" y="2157000"/>
            <a:chExt cx="2013900" cy="540300"/>
          </a:xfrm>
        </p:grpSpPr>
        <p:sp>
          <p:nvSpPr>
            <p:cNvPr id="157" name="Google Shape;157;p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9" name="Google Shape;15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5650" y="3646900"/>
            <a:ext cx="1136175" cy="1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SECTION_HEADER_2_1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>
            <p:ph type="title"/>
          </p:nvPr>
        </p:nvSpPr>
        <p:spPr>
          <a:xfrm>
            <a:off x="311700" y="2148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2" name="Google Shape;162;p7"/>
          <p:cNvSpPr/>
          <p:nvPr/>
        </p:nvSpPr>
        <p:spPr>
          <a:xfrm>
            <a:off x="2566861" y="1303175"/>
            <a:ext cx="1798200" cy="1798200"/>
          </a:xfrm>
          <a:custGeom>
            <a:rect b="b" l="l" r="r" t="t"/>
            <a:pathLst>
              <a:path extrusionOk="0" h="2160000" w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4834861" y="1303175"/>
            <a:ext cx="1798200" cy="1798200"/>
          </a:xfrm>
          <a:custGeom>
            <a:rect b="b" l="l" r="r" t="t"/>
            <a:pathLst>
              <a:path extrusionOk="0" h="2160000" w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7015261" y="1303175"/>
            <a:ext cx="1798200" cy="1798200"/>
          </a:xfrm>
          <a:custGeom>
            <a:rect b="b" l="l" r="r" t="t"/>
            <a:pathLst>
              <a:path extrusionOk="0" h="2160000" w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7"/>
          <p:cNvGrpSpPr/>
          <p:nvPr/>
        </p:nvGrpSpPr>
        <p:grpSpPr>
          <a:xfrm flipH="1" rot="-5400000">
            <a:off x="7192122" y="2790964"/>
            <a:ext cx="1444436" cy="2507448"/>
            <a:chOff x="6181050" y="76116"/>
            <a:chExt cx="2962945" cy="5143484"/>
          </a:xfrm>
        </p:grpSpPr>
        <p:sp>
          <p:nvSpPr>
            <p:cNvPr id="166" name="Google Shape;166;p7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200" name="Google Shape;20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9050" y="3587025"/>
            <a:ext cx="857800" cy="9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image">
  <p:cSld name="SECTION_HEADER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623400" y="2586325"/>
            <a:ext cx="7447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3" name="Google Shape;203;p8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04" name="Google Shape;204;p8"/>
          <p:cNvGrpSpPr/>
          <p:nvPr/>
        </p:nvGrpSpPr>
        <p:grpSpPr>
          <a:xfrm flipH="1">
            <a:off x="133" y="2092154"/>
            <a:ext cx="1436436" cy="2493561"/>
            <a:chOff x="6181050" y="76116"/>
            <a:chExt cx="2962945" cy="5143484"/>
          </a:xfrm>
        </p:grpSpPr>
        <p:sp>
          <p:nvSpPr>
            <p:cNvPr id="205" name="Google Shape;205;p8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39" name="Google Shape;239;p8"/>
          <p:cNvGrpSpPr/>
          <p:nvPr/>
        </p:nvGrpSpPr>
        <p:grpSpPr>
          <a:xfrm flipH="1" rot="10800000">
            <a:off x="7707558" y="4"/>
            <a:ext cx="1436436" cy="2493561"/>
            <a:chOff x="6181050" y="76116"/>
            <a:chExt cx="2962945" cy="5143484"/>
          </a:xfrm>
        </p:grpSpPr>
        <p:sp>
          <p:nvSpPr>
            <p:cNvPr id="240" name="Google Shape;240;p8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274" name="Google Shape;2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7688" y="3604125"/>
            <a:ext cx="1136175" cy="1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/>
          <p:nvPr>
            <p:ph type="title"/>
          </p:nvPr>
        </p:nvSpPr>
        <p:spPr>
          <a:xfrm>
            <a:off x="1519350" y="932975"/>
            <a:ext cx="72171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" name="Google Shape;277;p9"/>
          <p:cNvSpPr txBox="1"/>
          <p:nvPr>
            <p:ph idx="1" type="body"/>
          </p:nvPr>
        </p:nvSpPr>
        <p:spPr>
          <a:xfrm>
            <a:off x="1519350" y="1558128"/>
            <a:ext cx="7217100" cy="30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8" name="Google Shape;278;p9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9" name="Google Shape;279;p9"/>
          <p:cNvGrpSpPr/>
          <p:nvPr/>
        </p:nvGrpSpPr>
        <p:grpSpPr>
          <a:xfrm rot="10800000">
            <a:off x="-61262" y="-214"/>
            <a:ext cx="2569170" cy="4459915"/>
            <a:chOff x="6181050" y="76116"/>
            <a:chExt cx="2962945" cy="5143484"/>
          </a:xfrm>
        </p:grpSpPr>
        <p:sp>
          <p:nvSpPr>
            <p:cNvPr id="280" name="Google Shape;280;p9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314" name="Google Shape;31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7688" y="3604125"/>
            <a:ext cx="1136175" cy="1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 txBox="1"/>
          <p:nvPr>
            <p:ph type="title"/>
          </p:nvPr>
        </p:nvSpPr>
        <p:spPr>
          <a:xfrm>
            <a:off x="1399200" y="953100"/>
            <a:ext cx="7296000" cy="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" name="Google Shape;317;p10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18" name="Google Shape;318;p10"/>
          <p:cNvGrpSpPr/>
          <p:nvPr/>
        </p:nvGrpSpPr>
        <p:grpSpPr>
          <a:xfrm rot="10800000">
            <a:off x="-75528" y="186"/>
            <a:ext cx="2605910" cy="4523694"/>
            <a:chOff x="6181050" y="76116"/>
            <a:chExt cx="2962945" cy="5143484"/>
          </a:xfrm>
        </p:grpSpPr>
        <p:sp>
          <p:nvSpPr>
            <p:cNvPr id="319" name="Google Shape;319;p10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353" name="Google Shape;35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7688" y="3604125"/>
            <a:ext cx="1136175" cy="1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96542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52150" y="4536775"/>
            <a:ext cx="870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7078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Totum Research - January 2023: </a:t>
            </a:r>
            <a:br>
              <a:rPr lang="en-GB" sz="900">
                <a:solidFill>
                  <a:srgbClr val="7078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1200">
                <a:solidFill>
                  <a:srgbClr val="7078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Geography Impacts Shopping Patterns, Habits and E-Commerce Across Canada</a:t>
            </a:r>
            <a:r>
              <a:rPr lang="en-GB" sz="1000">
                <a:solidFill>
                  <a:srgbClr val="7078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(Urban = 10K+ Pop, Rural = &lt;10K Pop)</a:t>
            </a:r>
            <a:endParaRPr sz="1000">
              <a:solidFill>
                <a:srgbClr val="7078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26.png"/><Relationship Id="rId5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Relationship Id="rId4" Type="http://schemas.openxmlformats.org/officeDocument/2006/relationships/image" Target="../media/image29.png"/><Relationship Id="rId5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Relationship Id="rId5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45.png"/><Relationship Id="rId5" Type="http://schemas.openxmlformats.org/officeDocument/2006/relationships/image" Target="../media/image6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57.png"/><Relationship Id="rId5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Relationship Id="rId4" Type="http://schemas.openxmlformats.org/officeDocument/2006/relationships/image" Target="../media/image53.png"/><Relationship Id="rId5" Type="http://schemas.openxmlformats.org/officeDocument/2006/relationships/image" Target="../media/image4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9.png"/><Relationship Id="rId4" Type="http://schemas.openxmlformats.org/officeDocument/2006/relationships/image" Target="../media/image54.png"/><Relationship Id="rId5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Relationship Id="rId4" Type="http://schemas.openxmlformats.org/officeDocument/2006/relationships/image" Target="../media/image94.jpg"/></Relationships>
</file>

<file path=ppt/slides/_rels/slide24.xml.rels><?xml version="1.0" encoding="UTF-8" standalone="yes"?><Relationships xmlns="http://schemas.openxmlformats.org/package/2006/relationships"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png"/><Relationship Id="rId4" Type="http://schemas.openxmlformats.org/officeDocument/2006/relationships/image" Target="../media/image68.png"/><Relationship Id="rId9" Type="http://schemas.openxmlformats.org/officeDocument/2006/relationships/image" Target="../media/image51.png"/><Relationship Id="rId5" Type="http://schemas.openxmlformats.org/officeDocument/2006/relationships/image" Target="../media/image56.png"/><Relationship Id="rId6" Type="http://schemas.openxmlformats.org/officeDocument/2006/relationships/image" Target="../media/image62.png"/><Relationship Id="rId7" Type="http://schemas.openxmlformats.org/officeDocument/2006/relationships/image" Target="../media/image58.png"/><Relationship Id="rId8" Type="http://schemas.openxmlformats.org/officeDocument/2006/relationships/image" Target="../media/image5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7.png"/><Relationship Id="rId4" Type="http://schemas.openxmlformats.org/officeDocument/2006/relationships/image" Target="../media/image101.jpg"/></Relationships>
</file>

<file path=ppt/slides/_rels/slide26.xml.rels><?xml version="1.0" encoding="UTF-8" standalone="yes"?><Relationships xmlns="http://schemas.openxmlformats.org/package/2006/relationships"><Relationship Id="rId10" Type="http://schemas.openxmlformats.org/officeDocument/2006/relationships/image" Target="../media/image7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4.png"/><Relationship Id="rId4" Type="http://schemas.openxmlformats.org/officeDocument/2006/relationships/image" Target="../media/image66.png"/><Relationship Id="rId9" Type="http://schemas.openxmlformats.org/officeDocument/2006/relationships/image" Target="../media/image65.png"/><Relationship Id="rId5" Type="http://schemas.openxmlformats.org/officeDocument/2006/relationships/image" Target="../media/image86.png"/><Relationship Id="rId6" Type="http://schemas.openxmlformats.org/officeDocument/2006/relationships/image" Target="../media/image72.png"/><Relationship Id="rId7" Type="http://schemas.openxmlformats.org/officeDocument/2006/relationships/image" Target="../media/image71.png"/><Relationship Id="rId8" Type="http://schemas.openxmlformats.org/officeDocument/2006/relationships/image" Target="../media/image6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9.png"/><Relationship Id="rId4" Type="http://schemas.openxmlformats.org/officeDocument/2006/relationships/image" Target="../media/image91.jpg"/></Relationships>
</file>

<file path=ppt/slides/_rels/slide28.xml.rels><?xml version="1.0" encoding="UTF-8" standalone="yes"?><Relationships xmlns="http://schemas.openxmlformats.org/package/2006/relationships"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3.png"/><Relationship Id="rId4" Type="http://schemas.openxmlformats.org/officeDocument/2006/relationships/image" Target="../media/image70.png"/><Relationship Id="rId9" Type="http://schemas.openxmlformats.org/officeDocument/2006/relationships/image" Target="../media/image87.png"/><Relationship Id="rId5" Type="http://schemas.openxmlformats.org/officeDocument/2006/relationships/image" Target="../media/image77.png"/><Relationship Id="rId6" Type="http://schemas.openxmlformats.org/officeDocument/2006/relationships/image" Target="../media/image73.png"/><Relationship Id="rId7" Type="http://schemas.openxmlformats.org/officeDocument/2006/relationships/image" Target="../media/image88.png"/><Relationship Id="rId8" Type="http://schemas.openxmlformats.org/officeDocument/2006/relationships/image" Target="../media/image8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5.png"/><Relationship Id="rId4" Type="http://schemas.openxmlformats.org/officeDocument/2006/relationships/image" Target="../media/image1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2.png"/><Relationship Id="rId4" Type="http://schemas.openxmlformats.org/officeDocument/2006/relationships/image" Target="../media/image96.png"/><Relationship Id="rId9" Type="http://schemas.openxmlformats.org/officeDocument/2006/relationships/image" Target="../media/image77.png"/><Relationship Id="rId5" Type="http://schemas.openxmlformats.org/officeDocument/2006/relationships/image" Target="../media/image89.png"/><Relationship Id="rId6" Type="http://schemas.openxmlformats.org/officeDocument/2006/relationships/image" Target="../media/image80.png"/><Relationship Id="rId7" Type="http://schemas.openxmlformats.org/officeDocument/2006/relationships/image" Target="../media/image83.png"/><Relationship Id="rId8" Type="http://schemas.openxmlformats.org/officeDocument/2006/relationships/image" Target="../media/image7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7.png"/><Relationship Id="rId4" Type="http://schemas.openxmlformats.org/officeDocument/2006/relationships/image" Target="../media/image118.jpg"/></Relationships>
</file>

<file path=ppt/slides/_rels/slide3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0.png"/><Relationship Id="rId4" Type="http://schemas.openxmlformats.org/officeDocument/2006/relationships/image" Target="../media/image93.png"/><Relationship Id="rId9" Type="http://schemas.openxmlformats.org/officeDocument/2006/relationships/image" Target="../media/image100.png"/><Relationship Id="rId5" Type="http://schemas.openxmlformats.org/officeDocument/2006/relationships/image" Target="../media/image95.png"/><Relationship Id="rId6" Type="http://schemas.openxmlformats.org/officeDocument/2006/relationships/image" Target="../media/image92.png"/><Relationship Id="rId7" Type="http://schemas.openxmlformats.org/officeDocument/2006/relationships/image" Target="../media/image105.png"/><Relationship Id="rId8" Type="http://schemas.openxmlformats.org/officeDocument/2006/relationships/image" Target="../media/image10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2.png"/><Relationship Id="rId4" Type="http://schemas.openxmlformats.org/officeDocument/2006/relationships/image" Target="../media/image129.jpg"/></Relationships>
</file>

<file path=ppt/slides/_rels/slide3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8.png"/><Relationship Id="rId4" Type="http://schemas.openxmlformats.org/officeDocument/2006/relationships/image" Target="../media/image110.png"/><Relationship Id="rId9" Type="http://schemas.openxmlformats.org/officeDocument/2006/relationships/image" Target="../media/image111.png"/><Relationship Id="rId5" Type="http://schemas.openxmlformats.org/officeDocument/2006/relationships/image" Target="../media/image99.png"/><Relationship Id="rId6" Type="http://schemas.openxmlformats.org/officeDocument/2006/relationships/image" Target="../media/image112.png"/><Relationship Id="rId7" Type="http://schemas.openxmlformats.org/officeDocument/2006/relationships/image" Target="../media/image103.png"/><Relationship Id="rId8" Type="http://schemas.openxmlformats.org/officeDocument/2006/relationships/image" Target="../media/image10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8.png"/><Relationship Id="rId4" Type="http://schemas.openxmlformats.org/officeDocument/2006/relationships/image" Target="../media/image142.jpg"/></Relationships>
</file>

<file path=ppt/slides/_rels/slide3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6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5" Type="http://schemas.openxmlformats.org/officeDocument/2006/relationships/image" Target="../media/image114.png"/><Relationship Id="rId6" Type="http://schemas.openxmlformats.org/officeDocument/2006/relationships/image" Target="../media/image74.png"/><Relationship Id="rId7" Type="http://schemas.openxmlformats.org/officeDocument/2006/relationships/image" Target="../media/image115.png"/><Relationship Id="rId8" Type="http://schemas.openxmlformats.org/officeDocument/2006/relationships/image" Target="../media/image1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4.png"/><Relationship Id="rId4" Type="http://schemas.openxmlformats.org/officeDocument/2006/relationships/image" Target="../media/image148.jpg"/></Relationships>
</file>

<file path=ppt/slides/_rels/slide3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5.png"/><Relationship Id="rId4" Type="http://schemas.openxmlformats.org/officeDocument/2006/relationships/image" Target="../media/image130.png"/><Relationship Id="rId9" Type="http://schemas.openxmlformats.org/officeDocument/2006/relationships/image" Target="../media/image121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28.png"/><Relationship Id="rId8" Type="http://schemas.openxmlformats.org/officeDocument/2006/relationships/image" Target="../media/image13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7.png"/><Relationship Id="rId4" Type="http://schemas.openxmlformats.org/officeDocument/2006/relationships/image" Target="../media/image15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4.png"/><Relationship Id="rId4" Type="http://schemas.openxmlformats.org/officeDocument/2006/relationships/image" Target="../media/image137.png"/><Relationship Id="rId9" Type="http://schemas.openxmlformats.org/officeDocument/2006/relationships/image" Target="../media/image143.png"/><Relationship Id="rId5" Type="http://schemas.openxmlformats.org/officeDocument/2006/relationships/image" Target="../media/image133.png"/><Relationship Id="rId6" Type="http://schemas.openxmlformats.org/officeDocument/2006/relationships/image" Target="../media/image132.png"/><Relationship Id="rId7" Type="http://schemas.openxmlformats.org/officeDocument/2006/relationships/image" Target="../media/image139.png"/><Relationship Id="rId8" Type="http://schemas.openxmlformats.org/officeDocument/2006/relationships/image" Target="../media/image13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6.png"/><Relationship Id="rId4" Type="http://schemas.openxmlformats.org/officeDocument/2006/relationships/image" Target="../media/image166.jpg"/></Relationships>
</file>

<file path=ppt/slides/_rels/slide4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1.png"/><Relationship Id="rId4" Type="http://schemas.openxmlformats.org/officeDocument/2006/relationships/image" Target="../media/image134.png"/><Relationship Id="rId9" Type="http://schemas.openxmlformats.org/officeDocument/2006/relationships/image" Target="../media/image155.png"/><Relationship Id="rId5" Type="http://schemas.openxmlformats.org/officeDocument/2006/relationships/image" Target="../media/image153.png"/><Relationship Id="rId6" Type="http://schemas.openxmlformats.org/officeDocument/2006/relationships/image" Target="../media/image147.png"/><Relationship Id="rId7" Type="http://schemas.openxmlformats.org/officeDocument/2006/relationships/image" Target="../media/image152.png"/><Relationship Id="rId8" Type="http://schemas.openxmlformats.org/officeDocument/2006/relationships/image" Target="../media/image14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0.png"/><Relationship Id="rId4" Type="http://schemas.openxmlformats.org/officeDocument/2006/relationships/image" Target="../media/image159.png"/><Relationship Id="rId5" Type="http://schemas.openxmlformats.org/officeDocument/2006/relationships/image" Target="../media/image154.png"/><Relationship Id="rId6" Type="http://schemas.openxmlformats.org/officeDocument/2006/relationships/image" Target="../media/image161.png"/><Relationship Id="rId7" Type="http://schemas.openxmlformats.org/officeDocument/2006/relationships/image" Target="../media/image16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8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0.png"/><Relationship Id="rId4" Type="http://schemas.openxmlformats.org/officeDocument/2006/relationships/image" Target="../media/image168.png"/><Relationship Id="rId5" Type="http://schemas.openxmlformats.org/officeDocument/2006/relationships/image" Target="../media/image16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9.png"/><Relationship Id="rId4" Type="http://schemas.openxmlformats.org/officeDocument/2006/relationships/image" Target="../media/image16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62.png"/><Relationship Id="rId4" Type="http://schemas.openxmlformats.org/officeDocument/2006/relationships/image" Target="../media/image16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19"/>
          <p:cNvPicPr preferRelativeResize="0"/>
          <p:nvPr/>
        </p:nvPicPr>
        <p:blipFill rotWithShape="1">
          <a:blip r:embed="rId3">
            <a:alphaModFix/>
          </a:blip>
          <a:srcRect b="30829" l="0" r="0" t="0"/>
          <a:stretch/>
        </p:blipFill>
        <p:spPr>
          <a:xfrm>
            <a:off x="6097825" y="200175"/>
            <a:ext cx="1803100" cy="4376327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9"/>
          <p:cNvSpPr txBox="1"/>
          <p:nvPr>
            <p:ph type="ctrTitle"/>
          </p:nvPr>
        </p:nvSpPr>
        <p:spPr>
          <a:xfrm>
            <a:off x="1496300" y="1480550"/>
            <a:ext cx="6679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How Geography Impacts Shopping Patterns,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Habits And E-Commerce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Across Canada</a:t>
            </a:r>
            <a:endParaRPr sz="2900"/>
          </a:p>
        </p:txBody>
      </p:sp>
      <p:sp>
        <p:nvSpPr>
          <p:cNvPr id="641" name="Google Shape;641;p19"/>
          <p:cNvSpPr txBox="1"/>
          <p:nvPr/>
        </p:nvSpPr>
        <p:spPr>
          <a:xfrm>
            <a:off x="1467525" y="1291400"/>
            <a:ext cx="523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Totem Research Study - January 2023</a:t>
            </a:r>
            <a:endParaRPr sz="16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42" name="Google Shape;642;p19"/>
          <p:cNvSpPr/>
          <p:nvPr/>
        </p:nvSpPr>
        <p:spPr>
          <a:xfrm>
            <a:off x="0" y="4481375"/>
            <a:ext cx="9144000" cy="66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3" name="Google Shape;643;p19"/>
          <p:cNvGrpSpPr/>
          <p:nvPr/>
        </p:nvGrpSpPr>
        <p:grpSpPr>
          <a:xfrm>
            <a:off x="6224980" y="-76278"/>
            <a:ext cx="2919093" cy="5219607"/>
            <a:chOff x="6181050" y="76116"/>
            <a:chExt cx="2962945" cy="5143484"/>
          </a:xfrm>
        </p:grpSpPr>
        <p:sp>
          <p:nvSpPr>
            <p:cNvPr id="644" name="Google Shape;644;p19"/>
            <p:cNvSpPr/>
            <p:nvPr/>
          </p:nvSpPr>
          <p:spPr>
            <a:xfrm rot="-8073695">
              <a:off x="8503266" y="2712777"/>
              <a:ext cx="526739" cy="52673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 rot="-8072550">
              <a:off x="7803130" y="4239362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 rot="10800000">
              <a:off x="8761328" y="4840399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 flipH="1">
              <a:off x="8761328" y="4460109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 flipH="1" rot="5400000">
              <a:off x="8758875" y="4843399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 rot="-5400000">
              <a:off x="8384407" y="4843399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0" name="Google Shape;650;p19"/>
            <p:cNvSpPr/>
            <p:nvPr/>
          </p:nvSpPr>
          <p:spPr>
            <a:xfrm rot="5400000">
              <a:off x="8570370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1" name="Google Shape;651;p19"/>
            <p:cNvSpPr/>
            <p:nvPr/>
          </p:nvSpPr>
          <p:spPr>
            <a:xfrm flipH="1" rot="-5400000">
              <a:off x="8202506" y="4273520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 rot="-8073695">
              <a:off x="8129978" y="4572195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 rot="-8072550">
              <a:off x="7433872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 flipH="1" rot="5400000">
              <a:off x="7286710" y="4834665"/>
              <a:ext cx="379200" cy="373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 rot="-5400000">
              <a:off x="6917707" y="4834665"/>
              <a:ext cx="379200" cy="373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 rot="-8072550">
              <a:off x="6694557" y="4609221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 flipH="1" rot="5400000">
              <a:off x="6552519" y="4834665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 rot="-5400000">
              <a:off x="6178050" y="4834665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9" name="Google Shape;659;p19"/>
            <p:cNvSpPr/>
            <p:nvPr/>
          </p:nvSpPr>
          <p:spPr>
            <a:xfrm rot="5400000">
              <a:off x="8569275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0" name="Google Shape;660;p19"/>
            <p:cNvSpPr/>
            <p:nvPr/>
          </p:nvSpPr>
          <p:spPr>
            <a:xfrm flipH="1" rot="-5400000">
              <a:off x="8195902" y="3522764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 rot="10800000">
              <a:off x="8760363" y="3338889"/>
              <a:ext cx="373200" cy="379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2" name="Google Shape;662;p19"/>
            <p:cNvSpPr/>
            <p:nvPr/>
          </p:nvSpPr>
          <p:spPr>
            <a:xfrm flipH="1">
              <a:off x="8760363" y="2963949"/>
              <a:ext cx="373200" cy="379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3" name="Google Shape;663;p19"/>
            <p:cNvSpPr/>
            <p:nvPr/>
          </p:nvSpPr>
          <p:spPr>
            <a:xfrm flipH="1" rot="-5400000">
              <a:off x="8574035" y="2422837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4" name="Google Shape;664;p19"/>
            <p:cNvSpPr/>
            <p:nvPr/>
          </p:nvSpPr>
          <p:spPr>
            <a:xfrm rot="5400000">
              <a:off x="8578195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 flipH="1" rot="-5400000">
              <a:off x="8204821" y="2042535"/>
              <a:ext cx="758400" cy="373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8029080" y="1476098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7" name="Google Shape;667;p19"/>
            <p:cNvSpPr/>
            <p:nvPr/>
          </p:nvSpPr>
          <p:spPr>
            <a:xfrm flipH="1" rot="10800000">
              <a:off x="8029080" y="1855275"/>
              <a:ext cx="746400" cy="379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8" name="Google Shape;668;p19"/>
            <p:cNvSpPr/>
            <p:nvPr/>
          </p:nvSpPr>
          <p:spPr>
            <a:xfrm rot="5400000">
              <a:off x="8763723" y="1473746"/>
              <a:ext cx="379200" cy="373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 flipH="1" rot="-5400000">
              <a:off x="8389254" y="1473746"/>
              <a:ext cx="379200" cy="373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 rot="10800000">
              <a:off x="8416545" y="771143"/>
              <a:ext cx="374400" cy="3777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" name="Google Shape;671;p19"/>
            <p:cNvSpPr/>
            <p:nvPr/>
          </p:nvSpPr>
          <p:spPr>
            <a:xfrm flipH="1">
              <a:off x="8416545" y="396978"/>
              <a:ext cx="374400" cy="3777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 rot="-8072550">
              <a:off x="8188962" y="172194"/>
              <a:ext cx="451643" cy="451643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 flipH="1">
              <a:off x="8756759" y="734883"/>
              <a:ext cx="373200" cy="379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 flipH="1" rot="5400000">
              <a:off x="8763474" y="1118174"/>
              <a:ext cx="379200" cy="373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5" name="Google Shape;675;p19"/>
            <p:cNvSpPr/>
            <p:nvPr/>
          </p:nvSpPr>
          <p:spPr>
            <a:xfrm rot="-5400000">
              <a:off x="8389006" y="1118174"/>
              <a:ext cx="379200" cy="373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 rot="-8073695">
              <a:off x="8134578" y="846969"/>
              <a:ext cx="526739" cy="526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7" name="Google Shape;677;p19"/>
            <p:cNvSpPr/>
            <p:nvPr/>
          </p:nvSpPr>
          <p:spPr>
            <a:xfrm rot="10800000">
              <a:off x="8756759" y="1105181"/>
              <a:ext cx="373200" cy="379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678" name="Google Shape;6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50" y="4618100"/>
            <a:ext cx="3342600" cy="3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8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Quarterly</a:t>
            </a:r>
            <a:endParaRPr/>
          </a:p>
        </p:txBody>
      </p:sp>
      <p:sp>
        <p:nvSpPr>
          <p:cNvPr id="772" name="Google Shape;772;p28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3 month period,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Clothing store/shoe store/boutique</a:t>
            </a:r>
            <a:endParaRPr/>
          </a:p>
        </p:txBody>
      </p:sp>
      <p:sp>
        <p:nvSpPr>
          <p:cNvPr id="773" name="Google Shape;773;p28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4" name="Google Shape;774;p28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75" name="Google Shape;775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00"/>
            <a:ext cx="5948176" cy="33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2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522" y="3299093"/>
            <a:ext cx="1872675" cy="91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2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531" y="2060199"/>
            <a:ext cx="1872669" cy="9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9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Quarterly</a:t>
            </a:r>
            <a:endParaRPr/>
          </a:p>
        </p:txBody>
      </p:sp>
      <p:sp>
        <p:nvSpPr>
          <p:cNvPr id="783" name="Google Shape;783;p29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3 month period,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Automotive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0" lang="en-GB" sz="1100">
                <a:latin typeface="Roboto Condensed"/>
                <a:ea typeface="Roboto Condensed"/>
                <a:cs typeface="Roboto Condensed"/>
                <a:sym typeface="Roboto Condensed"/>
              </a:rPr>
              <a:t>(Canadian Tire, Fountain Tire, Princess Auto, Mr. Lube, Midas etc.)</a:t>
            </a:r>
            <a:endParaRPr sz="1900"/>
          </a:p>
        </p:txBody>
      </p:sp>
      <p:sp>
        <p:nvSpPr>
          <p:cNvPr id="784" name="Google Shape;784;p29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5" name="Google Shape;785;p29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86" name="Google Shape;786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00" y="1214764"/>
            <a:ext cx="5934900" cy="335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546" y="2056436"/>
            <a:ext cx="1872654" cy="9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547" y="3324889"/>
            <a:ext cx="1872650" cy="94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0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Quarterly</a:t>
            </a:r>
            <a:endParaRPr/>
          </a:p>
        </p:txBody>
      </p:sp>
      <p:sp>
        <p:nvSpPr>
          <p:cNvPr id="794" name="Google Shape;794;p30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3 month period,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Sporting Goods/Leisure/Hunting store</a:t>
            </a:r>
            <a:endParaRPr sz="2100"/>
          </a:p>
        </p:txBody>
      </p:sp>
      <p:sp>
        <p:nvSpPr>
          <p:cNvPr id="795" name="Google Shape;795;p30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6" name="Google Shape;796;p30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97" name="Google Shape;797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00" y="1235550"/>
            <a:ext cx="5901549" cy="33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550" y="2095625"/>
            <a:ext cx="1872650" cy="90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550" y="3283380"/>
            <a:ext cx="1872650" cy="94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1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Quarterly</a:t>
            </a:r>
            <a:endParaRPr/>
          </a:p>
        </p:txBody>
      </p:sp>
      <p:sp>
        <p:nvSpPr>
          <p:cNvPr id="805" name="Google Shape;805;p31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3 month period,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Agriculture supplies store</a:t>
            </a:r>
            <a:endParaRPr sz="2100"/>
          </a:p>
        </p:txBody>
      </p:sp>
      <p:sp>
        <p:nvSpPr>
          <p:cNvPr id="806" name="Google Shape;806;p31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7" name="Google Shape;807;p31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08" name="Google Shape;808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50" y="1221675"/>
            <a:ext cx="5935850" cy="33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550" y="2077074"/>
            <a:ext cx="1872650" cy="90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1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547" y="3310332"/>
            <a:ext cx="1872650" cy="91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2"/>
          <p:cNvSpPr txBox="1"/>
          <p:nvPr>
            <p:ph type="title"/>
          </p:nvPr>
        </p:nvSpPr>
        <p:spPr>
          <a:xfrm>
            <a:off x="311700" y="214800"/>
            <a:ext cx="7519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Monthly Shopping Patterns</a:t>
            </a:r>
            <a:endParaRPr/>
          </a:p>
        </p:txBody>
      </p:sp>
      <p:sp>
        <p:nvSpPr>
          <p:cNvPr id="816" name="Google Shape;816;p32"/>
          <p:cNvSpPr txBox="1"/>
          <p:nvPr/>
        </p:nvSpPr>
        <p:spPr>
          <a:xfrm>
            <a:off x="412875" y="937725"/>
            <a:ext cx="624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Frequency of visits 3+ times in a typical 1-month period</a:t>
            </a:r>
            <a:br>
              <a:rPr lang="en-GB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GB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by various store types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3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Monthly</a:t>
            </a:r>
            <a:endParaRPr/>
          </a:p>
        </p:txBody>
      </p:sp>
      <p:sp>
        <p:nvSpPr>
          <p:cNvPr id="822" name="Google Shape;822;p33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typical month,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Supermarket</a:t>
            </a:r>
            <a:endParaRPr sz="2100"/>
          </a:p>
        </p:txBody>
      </p:sp>
      <p:sp>
        <p:nvSpPr>
          <p:cNvPr id="823" name="Google Shape;823;p33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4" name="Google Shape;824;p33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25" name="Google Shape;825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75" y="1235550"/>
            <a:ext cx="5882524" cy="33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3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550" y="2079225"/>
            <a:ext cx="1872650" cy="9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33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534" y="3282050"/>
            <a:ext cx="1872679" cy="9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4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Monthly</a:t>
            </a:r>
            <a:endParaRPr/>
          </a:p>
        </p:txBody>
      </p:sp>
      <p:sp>
        <p:nvSpPr>
          <p:cNvPr id="833" name="Google Shape;833;p34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typical month,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Local grocer</a:t>
            </a:r>
            <a:endParaRPr sz="2100"/>
          </a:p>
        </p:txBody>
      </p:sp>
      <p:sp>
        <p:nvSpPr>
          <p:cNvPr id="834" name="Google Shape;834;p34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5" name="Google Shape;835;p34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36" name="Google Shape;836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475" y="2099700"/>
            <a:ext cx="1872699" cy="91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3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506" y="3310825"/>
            <a:ext cx="1872644" cy="9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34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49725"/>
            <a:ext cx="5854824" cy="33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5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Monthly</a:t>
            </a:r>
            <a:endParaRPr/>
          </a:p>
        </p:txBody>
      </p:sp>
      <p:sp>
        <p:nvSpPr>
          <p:cNvPr id="844" name="Google Shape;844;p35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typical month,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Drug store/pharmacy</a:t>
            </a:r>
            <a:endParaRPr sz="2100"/>
          </a:p>
        </p:txBody>
      </p:sp>
      <p:sp>
        <p:nvSpPr>
          <p:cNvPr id="845" name="Google Shape;845;p35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6" name="Google Shape;846;p35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47" name="Google Shape;847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75" y="1242475"/>
            <a:ext cx="5856751" cy="33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3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497" y="2039808"/>
            <a:ext cx="1872650" cy="91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35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518" y="3282300"/>
            <a:ext cx="1872653" cy="9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6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Monthly</a:t>
            </a:r>
            <a:endParaRPr/>
          </a:p>
        </p:txBody>
      </p:sp>
      <p:sp>
        <p:nvSpPr>
          <p:cNvPr id="855" name="Google Shape;855;p36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typical month,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Bank/financial institution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56" name="Google Shape;856;p36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7" name="Google Shape;857;p36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58" name="Google Shape;858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00" y="1270250"/>
            <a:ext cx="5850124" cy="331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3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518" y="2062094"/>
            <a:ext cx="1872653" cy="9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36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522" y="3313007"/>
            <a:ext cx="1872650" cy="94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7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Monthly</a:t>
            </a:r>
            <a:endParaRPr/>
          </a:p>
        </p:txBody>
      </p:sp>
      <p:sp>
        <p:nvSpPr>
          <p:cNvPr id="866" name="Google Shape;866;p37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typical month,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Home improvement/hardware store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67" name="Google Shape;867;p37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8" name="Google Shape;868;p37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69" name="Google Shape;869;p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50" y="1258650"/>
            <a:ext cx="5858450" cy="33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3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600" y="2043550"/>
            <a:ext cx="2013575" cy="9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37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5600" y="3260854"/>
            <a:ext cx="2013576" cy="101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0"/>
          <p:cNvSpPr txBox="1"/>
          <p:nvPr/>
        </p:nvSpPr>
        <p:spPr>
          <a:xfrm>
            <a:off x="413075" y="1698950"/>
            <a:ext cx="1742400" cy="2032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0"/>
          <p:cNvSpPr txBox="1"/>
          <p:nvPr/>
        </p:nvSpPr>
        <p:spPr>
          <a:xfrm>
            <a:off x="2303025" y="1698950"/>
            <a:ext cx="1742400" cy="2032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0"/>
          <p:cNvSpPr txBox="1"/>
          <p:nvPr/>
        </p:nvSpPr>
        <p:spPr>
          <a:xfrm>
            <a:off x="4192786" y="1698950"/>
            <a:ext cx="1742400" cy="276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0"/>
          <p:cNvSpPr txBox="1"/>
          <p:nvPr/>
        </p:nvSpPr>
        <p:spPr>
          <a:xfrm>
            <a:off x="6082825" y="1698950"/>
            <a:ext cx="1742400" cy="276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7" name="Google Shape;687;p20"/>
          <p:cNvGrpSpPr/>
          <p:nvPr/>
        </p:nvGrpSpPr>
        <p:grpSpPr>
          <a:xfrm>
            <a:off x="424525" y="1116437"/>
            <a:ext cx="1742426" cy="409115"/>
            <a:chOff x="1540800" y="2157000"/>
            <a:chExt cx="2013900" cy="540300"/>
          </a:xfrm>
        </p:grpSpPr>
        <p:sp>
          <p:nvSpPr>
            <p:cNvPr id="688" name="Google Shape;688;p2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20"/>
          <p:cNvGrpSpPr/>
          <p:nvPr/>
        </p:nvGrpSpPr>
        <p:grpSpPr>
          <a:xfrm>
            <a:off x="2303024" y="1116073"/>
            <a:ext cx="1742426" cy="409547"/>
            <a:chOff x="1540800" y="2157000"/>
            <a:chExt cx="2013900" cy="540300"/>
          </a:xfrm>
        </p:grpSpPr>
        <p:sp>
          <p:nvSpPr>
            <p:cNvPr id="691" name="Google Shape;691;p2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20"/>
          <p:cNvGrpSpPr/>
          <p:nvPr/>
        </p:nvGrpSpPr>
        <p:grpSpPr>
          <a:xfrm>
            <a:off x="4181536" y="1116068"/>
            <a:ext cx="1742426" cy="409547"/>
            <a:chOff x="1540800" y="2157000"/>
            <a:chExt cx="2013900" cy="540300"/>
          </a:xfrm>
        </p:grpSpPr>
        <p:sp>
          <p:nvSpPr>
            <p:cNvPr id="694" name="Google Shape;694;p2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20"/>
          <p:cNvGrpSpPr/>
          <p:nvPr/>
        </p:nvGrpSpPr>
        <p:grpSpPr>
          <a:xfrm>
            <a:off x="6060024" y="1116068"/>
            <a:ext cx="1742426" cy="409547"/>
            <a:chOff x="1540800" y="2157000"/>
            <a:chExt cx="2013900" cy="540300"/>
          </a:xfrm>
        </p:grpSpPr>
        <p:sp>
          <p:nvSpPr>
            <p:cNvPr id="697" name="Google Shape;697;p2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20"/>
          <p:cNvSpPr txBox="1"/>
          <p:nvPr/>
        </p:nvSpPr>
        <p:spPr>
          <a:xfrm>
            <a:off x="4254563" y="1772250"/>
            <a:ext cx="16059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panel plus limited phone recruit with online completion study of 2,492 Canadians was undertaken by Totum Research​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Timing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February 2023  ​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size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:​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(10K+ population)​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Rural (&lt;10K population)​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Rural was further divided into &lt;5K and 5K - 9.9K​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0"/>
          <p:cNvSpPr txBox="1"/>
          <p:nvPr/>
        </p:nvSpPr>
        <p:spPr>
          <a:xfrm>
            <a:off x="473075" y="1772250"/>
            <a:ext cx="1492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highlight>
                  <a:srgbClr val="EDEBE9"/>
                </a:highlight>
              </a:rPr>
              <a:t>How Geography Impacts Shopping Habits, Patterns and E-Commerce​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01" name="Google Shape;701;p20"/>
          <p:cNvSpPr txBox="1"/>
          <p:nvPr/>
        </p:nvSpPr>
        <p:spPr>
          <a:xfrm>
            <a:off x="2372225" y="1772250"/>
            <a:ext cx="1665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Research Study highlighting the differences between Urban and Rural Canadians as they relate to their shopping habits and preferences for purchasing various products and services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0"/>
          <p:cNvSpPr txBox="1"/>
          <p:nvPr/>
        </p:nvSpPr>
        <p:spPr>
          <a:xfrm>
            <a:off x="6128288" y="1772250"/>
            <a:ext cx="16059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Regional quotas, community size, age and gender targets were applied to ensure valid representation​</a:t>
            </a:r>
            <a:endParaRPr sz="100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00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Weights were applied to the final database to ensure regions, community size, gender and age groups were representative of the English Canadian population ​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3" name="Google Shape;703;p20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Study details</a:t>
            </a:r>
            <a:endParaRPr/>
          </a:p>
        </p:txBody>
      </p:sp>
      <p:pic>
        <p:nvPicPr>
          <p:cNvPr id="704" name="Google Shape;7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25" y="4074200"/>
            <a:ext cx="3342600" cy="3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8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Monthly</a:t>
            </a:r>
            <a:endParaRPr/>
          </a:p>
        </p:txBody>
      </p:sp>
      <p:sp>
        <p:nvSpPr>
          <p:cNvPr id="877" name="Google Shape;877;p38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typical month,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Indoor Shopping Mall</a:t>
            </a:r>
            <a:endParaRPr b="0" sz="1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8" name="Google Shape;878;p38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9" name="Google Shape;879;p38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80" name="Google Shape;880;p38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600" y="1228625"/>
            <a:ext cx="5882374" cy="33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3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988" y="2033419"/>
            <a:ext cx="2036788" cy="9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3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4000" y="3241125"/>
            <a:ext cx="2036775" cy="988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39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Monthly</a:t>
            </a:r>
            <a:endParaRPr/>
          </a:p>
        </p:txBody>
      </p:sp>
      <p:sp>
        <p:nvSpPr>
          <p:cNvPr id="888" name="Google Shape;888;p39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typical month,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Big Box Shopping Mall or Power Centre</a:t>
            </a:r>
            <a:endParaRPr b="0" sz="1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89" name="Google Shape;889;p39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0" name="Google Shape;890;p39"/>
          <p:cNvSpPr txBox="1"/>
          <p:nvPr/>
        </p:nvSpPr>
        <p:spPr>
          <a:xfrm>
            <a:off x="6482650" y="29793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91" name="Google Shape;891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24" y="1395625"/>
            <a:ext cx="5557124" cy="31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3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4000" y="2019575"/>
            <a:ext cx="2036775" cy="9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3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3988" y="3241119"/>
            <a:ext cx="2036788" cy="9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0"/>
          <p:cNvSpPr txBox="1"/>
          <p:nvPr>
            <p:ph type="title"/>
          </p:nvPr>
        </p:nvSpPr>
        <p:spPr>
          <a:xfrm>
            <a:off x="242625" y="226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Sources Used to Purchase</a:t>
            </a:r>
            <a:endParaRPr/>
          </a:p>
        </p:txBody>
      </p:sp>
      <p:sp>
        <p:nvSpPr>
          <p:cNvPr id="899" name="Google Shape;899;p40"/>
          <p:cNvSpPr txBox="1"/>
          <p:nvPr>
            <p:ph idx="1" type="subTitle"/>
          </p:nvPr>
        </p:nvSpPr>
        <p:spPr>
          <a:xfrm>
            <a:off x="323475" y="2964963"/>
            <a:ext cx="72468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From what sources are respondents purchasing products and services. 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400" y="1529925"/>
            <a:ext cx="6759276" cy="29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41"/>
          <p:cNvSpPr/>
          <p:nvPr/>
        </p:nvSpPr>
        <p:spPr>
          <a:xfrm>
            <a:off x="5473025" y="886425"/>
            <a:ext cx="3087900" cy="21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1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Section: Sources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1"/>
          <p:cNvSpPr txBox="1"/>
          <p:nvPr>
            <p:ph idx="4294967295" type="title"/>
          </p:nvPr>
        </p:nvSpPr>
        <p:spPr>
          <a:xfrm>
            <a:off x="311700" y="60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Clothing or footwear</a:t>
            </a:r>
            <a:endParaRPr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08" name="Google Shape;90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9350" y="993250"/>
            <a:ext cx="3015276" cy="20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1"/>
          <p:cNvSpPr txBox="1"/>
          <p:nvPr/>
        </p:nvSpPr>
        <p:spPr>
          <a:xfrm>
            <a:off x="5473025" y="886416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2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>
              <a:solidFill>
                <a:srgbClr val="FF0000"/>
              </a:solidFill>
            </a:endParaRPr>
          </a:p>
        </p:txBody>
      </p:sp>
      <p:pic>
        <p:nvPicPr>
          <p:cNvPr id="915" name="Google Shape;915;p4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88" y="1880275"/>
            <a:ext cx="1830150" cy="12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4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0800" y="1880275"/>
            <a:ext cx="1830150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4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9425" y="1870663"/>
            <a:ext cx="1830150" cy="134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42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4650" y="1880275"/>
            <a:ext cx="1830150" cy="128529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42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Clothing or footwear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20" name="Google Shape;920;p42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950" y="3247600"/>
            <a:ext cx="1861228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2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0502" y="3258514"/>
            <a:ext cx="1830150" cy="128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42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94650" y="3258522"/>
            <a:ext cx="1830150" cy="122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42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95275" y="3248100"/>
            <a:ext cx="1861224" cy="12502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4" name="Google Shape;924;p42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925" name="Google Shape;925;p42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42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928" name="Google Shape;928;p42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2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931" name="Google Shape;931;p42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42"/>
          <p:cNvSpPr/>
          <p:nvPr/>
        </p:nvSpPr>
        <p:spPr>
          <a:xfrm>
            <a:off x="6980852" y="1525347"/>
            <a:ext cx="1778155" cy="279504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2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2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6" name="Google Shape;936;p42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7" name="Google Shape;937;p42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8" name="Google Shape;938;p42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9" name="Google Shape;939;p42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0" name="Google Shape;940;p42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</a:t>
            </a: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4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325" y="1528175"/>
            <a:ext cx="6786199" cy="29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43"/>
          <p:cNvSpPr/>
          <p:nvPr/>
        </p:nvSpPr>
        <p:spPr>
          <a:xfrm>
            <a:off x="5436725" y="886425"/>
            <a:ext cx="3087900" cy="203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43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Section: Sources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43"/>
          <p:cNvSpPr txBox="1"/>
          <p:nvPr>
            <p:ph idx="4294967295" type="title"/>
          </p:nvPr>
        </p:nvSpPr>
        <p:spPr>
          <a:xfrm>
            <a:off x="311700" y="60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Cars or Trucks</a:t>
            </a:r>
            <a:endParaRPr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49" name="Google Shape;9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8724" y="1113999"/>
            <a:ext cx="3003899" cy="1730774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43"/>
          <p:cNvSpPr txBox="1"/>
          <p:nvPr/>
        </p:nvSpPr>
        <p:spPr>
          <a:xfrm>
            <a:off x="5478725" y="886429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4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/>
          </a:p>
        </p:txBody>
      </p:sp>
      <p:sp>
        <p:nvSpPr>
          <p:cNvPr id="956" name="Google Shape;956;p44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Cars or Trucks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957" name="Google Shape;957;p44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958" name="Google Shape;958;p44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44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961" name="Google Shape;961;p44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44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964" name="Google Shape;964;p44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6" name="Google Shape;966;p44"/>
          <p:cNvSpPr/>
          <p:nvPr/>
        </p:nvSpPr>
        <p:spPr>
          <a:xfrm>
            <a:off x="6980852" y="1525347"/>
            <a:ext cx="1778100" cy="279600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44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44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9" name="Google Shape;969;p44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0" name="Google Shape;970;p44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1" name="Google Shape;971;p44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2" name="Google Shape;972;p44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3" name="Google Shape;973;p44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74" name="Google Shape;974;p4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88" y="1884225"/>
            <a:ext cx="1830150" cy="128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4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8424" y="1865000"/>
            <a:ext cx="1861224" cy="130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44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324" y="1887879"/>
            <a:ext cx="1830150" cy="134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44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4650" y="1882625"/>
            <a:ext cx="1830150" cy="128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44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963" y="3247600"/>
            <a:ext cx="1861224" cy="130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44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98302" y="3247613"/>
            <a:ext cx="1861224" cy="130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44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2325" y="3258525"/>
            <a:ext cx="1830150" cy="122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44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4644" y="3245575"/>
            <a:ext cx="1830150" cy="12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5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Section: Sources</a:t>
            </a:r>
            <a:endParaRPr sz="1800"/>
          </a:p>
        </p:txBody>
      </p:sp>
      <p:sp>
        <p:nvSpPr>
          <p:cNvPr id="987" name="Google Shape;987;p45"/>
          <p:cNvSpPr txBox="1"/>
          <p:nvPr>
            <p:ph idx="4294967295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Grocery Products</a:t>
            </a:r>
            <a:endParaRPr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88" name="Google Shape;988;p4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775" y="1528000"/>
            <a:ext cx="6752925" cy="2942276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45"/>
          <p:cNvSpPr/>
          <p:nvPr/>
        </p:nvSpPr>
        <p:spPr>
          <a:xfrm>
            <a:off x="5436725" y="862475"/>
            <a:ext cx="3087900" cy="21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0" name="Google Shape;99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036" y="1271021"/>
            <a:ext cx="2829278" cy="1662339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45"/>
          <p:cNvSpPr txBox="1"/>
          <p:nvPr/>
        </p:nvSpPr>
        <p:spPr>
          <a:xfrm>
            <a:off x="5436725" y="911866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6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/>
          </a:p>
        </p:txBody>
      </p:sp>
      <p:sp>
        <p:nvSpPr>
          <p:cNvPr id="997" name="Google Shape;997;p46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Grocery Products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998" name="Google Shape;998;p46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999" name="Google Shape;999;p4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6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1002" name="Google Shape;1002;p4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46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1005" name="Google Shape;1005;p4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7" name="Google Shape;1007;p46"/>
          <p:cNvSpPr/>
          <p:nvPr/>
        </p:nvSpPr>
        <p:spPr>
          <a:xfrm>
            <a:off x="6980852" y="1525347"/>
            <a:ext cx="1778100" cy="279600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46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6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0" name="Google Shape;1010;p46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1" name="Google Shape;1011;p46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2" name="Google Shape;1012;p46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3" name="Google Shape;1013;p46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4" name="Google Shape;1014;p46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15" name="Google Shape;1015;p4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952" y="3247613"/>
            <a:ext cx="1861224" cy="130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4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288" y="3232275"/>
            <a:ext cx="1861224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46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328" y="3258525"/>
            <a:ext cx="1830150" cy="122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46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450" y="1881825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46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8273" y="1895463"/>
            <a:ext cx="1861227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46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72325" y="1887875"/>
            <a:ext cx="1830150" cy="13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46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94650" y="1882625"/>
            <a:ext cx="1830150" cy="164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46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4644" y="3258513"/>
            <a:ext cx="1830150" cy="12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7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Section: Sources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8" name="Google Shape;1028;p47"/>
          <p:cNvSpPr txBox="1"/>
          <p:nvPr>
            <p:ph idx="4294967295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Products and Services</a:t>
            </a:r>
            <a:endParaRPr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29" name="Google Shape;1029;p4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75" y="1521500"/>
            <a:ext cx="6766725" cy="29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47"/>
          <p:cNvSpPr/>
          <p:nvPr/>
        </p:nvSpPr>
        <p:spPr>
          <a:xfrm>
            <a:off x="5436725" y="862475"/>
            <a:ext cx="3087900" cy="178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7"/>
          <p:cNvSpPr txBox="1"/>
          <p:nvPr/>
        </p:nvSpPr>
        <p:spPr>
          <a:xfrm>
            <a:off x="5436725" y="911866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32" name="Google Shape;103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3363" y="1246213"/>
            <a:ext cx="2874624" cy="14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1"/>
          <p:cNvSpPr txBox="1"/>
          <p:nvPr>
            <p:ph type="title"/>
          </p:nvPr>
        </p:nvSpPr>
        <p:spPr>
          <a:xfrm>
            <a:off x="242625" y="226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Store Visits by Type/In-Person/Online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1"/>
          <p:cNvSpPr txBox="1"/>
          <p:nvPr>
            <p:ph idx="1" type="subTitle"/>
          </p:nvPr>
        </p:nvSpPr>
        <p:spPr>
          <a:xfrm>
            <a:off x="323475" y="2964963"/>
            <a:ext cx="72468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Participants were asked to provide insights into how frequently they visit certain store types, both in-person and online, over 1-month, 3-month and annual time periods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48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/>
          </a:p>
        </p:txBody>
      </p:sp>
      <p:sp>
        <p:nvSpPr>
          <p:cNvPr id="1038" name="Google Shape;1038;p48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 Products and Services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039" name="Google Shape;1039;p48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1040" name="Google Shape;1040;p48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48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1043" name="Google Shape;1043;p48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8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1046" name="Google Shape;1046;p48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8" name="Google Shape;1048;p48"/>
          <p:cNvSpPr/>
          <p:nvPr/>
        </p:nvSpPr>
        <p:spPr>
          <a:xfrm>
            <a:off x="6980852" y="1525347"/>
            <a:ext cx="1778100" cy="279600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48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48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1" name="Google Shape;1051;p48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2" name="Google Shape;1052;p48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3" name="Google Shape;1053;p48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4" name="Google Shape;1054;p48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5" name="Google Shape;1055;p48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56" name="Google Shape;1056;p4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56" y="1881819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4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4844" y="1881819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4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325" y="1882625"/>
            <a:ext cx="1818325" cy="13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48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900" y="1882625"/>
            <a:ext cx="1818325" cy="168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48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450" y="3247605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48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4863" y="3247605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48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2325" y="3247602"/>
            <a:ext cx="1818325" cy="122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48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06469" y="3247605"/>
            <a:ext cx="1818325" cy="122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9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Section: Sources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49"/>
          <p:cNvSpPr txBox="1"/>
          <p:nvPr>
            <p:ph idx="4294967295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Telecommunications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Products and Services</a:t>
            </a:r>
            <a:endParaRPr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70" name="Google Shape;1070;p4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5" y="1528250"/>
            <a:ext cx="6694174" cy="29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49"/>
          <p:cNvSpPr/>
          <p:nvPr/>
        </p:nvSpPr>
        <p:spPr>
          <a:xfrm>
            <a:off x="5436725" y="862475"/>
            <a:ext cx="3087900" cy="185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9"/>
          <p:cNvSpPr txBox="1"/>
          <p:nvPr/>
        </p:nvSpPr>
        <p:spPr>
          <a:xfrm>
            <a:off x="5436725" y="911866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73" name="Google Shape;107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750" y="1227225"/>
            <a:ext cx="2961275" cy="14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50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/>
          </a:p>
        </p:txBody>
      </p:sp>
      <p:sp>
        <p:nvSpPr>
          <p:cNvPr id="1079" name="Google Shape;1079;p50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Telecommunications Products and Services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080" name="Google Shape;1080;p50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1081" name="Google Shape;1081;p5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1084" name="Google Shape;1084;p5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6" name="Google Shape;1086;p50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1087" name="Google Shape;1087;p5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9" name="Google Shape;1089;p50"/>
          <p:cNvSpPr/>
          <p:nvPr/>
        </p:nvSpPr>
        <p:spPr>
          <a:xfrm>
            <a:off x="6980852" y="1525347"/>
            <a:ext cx="1778100" cy="279600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50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50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2" name="Google Shape;1092;p50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3" name="Google Shape;1093;p50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4" name="Google Shape;1094;p50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5" name="Google Shape;1095;p50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6" name="Google Shape;1096;p50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97" name="Google Shape;1097;p5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44" y="1881819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5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4844" y="1881819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5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325" y="1881075"/>
            <a:ext cx="1818325" cy="13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50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4650" y="1882625"/>
            <a:ext cx="1818325" cy="16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50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450" y="3247605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50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4825" y="3247605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50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5575" y="3246000"/>
            <a:ext cx="1789550" cy="12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50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4644" y="3247605"/>
            <a:ext cx="1818325" cy="122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51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Section: Sources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51"/>
          <p:cNvSpPr txBox="1"/>
          <p:nvPr>
            <p:ph idx="4294967295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Hardware/ Home Improvement Products</a:t>
            </a:r>
            <a:endParaRPr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11" name="Google Shape;1111;p5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125" y="1541700"/>
            <a:ext cx="6779449" cy="294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51"/>
          <p:cNvSpPr/>
          <p:nvPr/>
        </p:nvSpPr>
        <p:spPr>
          <a:xfrm>
            <a:off x="5436725" y="862475"/>
            <a:ext cx="3087900" cy="21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51"/>
          <p:cNvSpPr txBox="1"/>
          <p:nvPr/>
        </p:nvSpPr>
        <p:spPr>
          <a:xfrm>
            <a:off x="5436725" y="862476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14" name="Google Shape;111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4526" y="1238951"/>
            <a:ext cx="2943677" cy="17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52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/>
          </a:p>
        </p:txBody>
      </p:sp>
      <p:sp>
        <p:nvSpPr>
          <p:cNvPr id="1120" name="Google Shape;1120;p52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Hardware/ Home Improvement Products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121" name="Google Shape;1121;p52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1122" name="Google Shape;1122;p52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2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4" name="Google Shape;1124;p52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1125" name="Google Shape;1125;p52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2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52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1128" name="Google Shape;1128;p52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2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0" name="Google Shape;1130;p52"/>
          <p:cNvSpPr/>
          <p:nvPr/>
        </p:nvSpPr>
        <p:spPr>
          <a:xfrm>
            <a:off x="6980852" y="1525347"/>
            <a:ext cx="1778100" cy="279600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52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52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3" name="Google Shape;1133;p52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4" name="Google Shape;1134;p52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5" name="Google Shape;1135;p52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6" name="Google Shape;1136;p52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7" name="Google Shape;1137;p52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38" name="Google Shape;1138;p5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50" y="1881825"/>
            <a:ext cx="1861224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5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4844" y="1881819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5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7775" y="1882625"/>
            <a:ext cx="1825025" cy="139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52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4650" y="1882625"/>
            <a:ext cx="1825025" cy="16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52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450" y="3247605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52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4725" y="3247600"/>
            <a:ext cx="1861200" cy="13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52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5500" y="3247600"/>
            <a:ext cx="1789575" cy="12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52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4644" y="3254792"/>
            <a:ext cx="1825025" cy="1225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53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Section: Sources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53"/>
          <p:cNvSpPr txBox="1"/>
          <p:nvPr>
            <p:ph idx="4294967295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Home Electronics</a:t>
            </a:r>
            <a:endParaRPr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52" name="Google Shape;1152;p5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075" y="1508050"/>
            <a:ext cx="6761400" cy="297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53"/>
          <p:cNvSpPr/>
          <p:nvPr/>
        </p:nvSpPr>
        <p:spPr>
          <a:xfrm>
            <a:off x="5436725" y="862475"/>
            <a:ext cx="3087900" cy="21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53"/>
          <p:cNvSpPr txBox="1"/>
          <p:nvPr/>
        </p:nvSpPr>
        <p:spPr>
          <a:xfrm>
            <a:off x="5436725" y="886426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55" name="Google Shape;115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750" y="1229061"/>
            <a:ext cx="2989850" cy="178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4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/>
          </a:p>
        </p:txBody>
      </p:sp>
      <p:sp>
        <p:nvSpPr>
          <p:cNvPr id="1161" name="Google Shape;1161;p54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Home Electronics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162" name="Google Shape;1162;p54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1163" name="Google Shape;1163;p54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4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5" name="Google Shape;1165;p54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1166" name="Google Shape;1166;p54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4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54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1169" name="Google Shape;1169;p54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4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1" name="Google Shape;1171;p54"/>
          <p:cNvSpPr/>
          <p:nvPr/>
        </p:nvSpPr>
        <p:spPr>
          <a:xfrm>
            <a:off x="6980852" y="1525347"/>
            <a:ext cx="1778100" cy="279600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54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54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4" name="Google Shape;1174;p54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5" name="Google Shape;1175;p54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6" name="Google Shape;1176;p54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7" name="Google Shape;1177;p54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8" name="Google Shape;1178;p54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79" name="Google Shape;1179;p5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50" y="3235280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5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275" y="3235275"/>
            <a:ext cx="1861232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54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6469" y="1882625"/>
            <a:ext cx="1818325" cy="163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54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4644" y="3235275"/>
            <a:ext cx="1818325" cy="122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54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2325" y="1881825"/>
            <a:ext cx="1818325" cy="133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54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6000" y="3235275"/>
            <a:ext cx="1790974" cy="12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54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16725" y="1881563"/>
            <a:ext cx="1818325" cy="127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54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444" y="1881825"/>
            <a:ext cx="1818325" cy="127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5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Section: Sources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55"/>
          <p:cNvSpPr txBox="1"/>
          <p:nvPr>
            <p:ph idx="4294967295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Healthcare Products and Services</a:t>
            </a:r>
            <a:endParaRPr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93" name="Google Shape;1193;p5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775" y="1514775"/>
            <a:ext cx="6840048" cy="29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55"/>
          <p:cNvSpPr/>
          <p:nvPr/>
        </p:nvSpPr>
        <p:spPr>
          <a:xfrm>
            <a:off x="5436725" y="862475"/>
            <a:ext cx="3087900" cy="21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55"/>
          <p:cNvSpPr txBox="1"/>
          <p:nvPr/>
        </p:nvSpPr>
        <p:spPr>
          <a:xfrm>
            <a:off x="5436725" y="862476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96" name="Google Shape;119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625" y="1205875"/>
            <a:ext cx="2900900" cy="1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56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/>
          </a:p>
        </p:txBody>
      </p:sp>
      <p:sp>
        <p:nvSpPr>
          <p:cNvPr id="1202" name="Google Shape;1202;p56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Healthcare Products and Services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203" name="Google Shape;1203;p56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1204" name="Google Shape;1204;p5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6" name="Google Shape;1206;p56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1207" name="Google Shape;1207;p5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9" name="Google Shape;1209;p56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1210" name="Google Shape;1210;p56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6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2" name="Google Shape;1212;p56"/>
          <p:cNvSpPr/>
          <p:nvPr/>
        </p:nvSpPr>
        <p:spPr>
          <a:xfrm>
            <a:off x="6980852" y="1525347"/>
            <a:ext cx="1778100" cy="279600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56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56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5" name="Google Shape;1215;p56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6" name="Google Shape;1216;p56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7" name="Google Shape;1217;p56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8" name="Google Shape;1218;p56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9" name="Google Shape;1219;p56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20" name="Google Shape;1220;p5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44" y="1881819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5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4844" y="1881819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56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325" y="1882625"/>
            <a:ext cx="1818325" cy="13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6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0850" y="1882625"/>
            <a:ext cx="1818325" cy="16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56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6469" y="3235275"/>
            <a:ext cx="1818325" cy="122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56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72319" y="3235275"/>
            <a:ext cx="1818325" cy="122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56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17275" y="3265925"/>
            <a:ext cx="1818325" cy="12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56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450" y="3265125"/>
            <a:ext cx="1861224" cy="12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57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Section: Sources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57"/>
          <p:cNvSpPr txBox="1"/>
          <p:nvPr>
            <p:ph idx="4294967295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Recreational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Products and Services</a:t>
            </a:r>
            <a:endParaRPr sz="11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34" name="Google Shape;1234;p5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0" y="1407050"/>
            <a:ext cx="6098524" cy="306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57"/>
          <p:cNvSpPr/>
          <p:nvPr/>
        </p:nvSpPr>
        <p:spPr>
          <a:xfrm>
            <a:off x="5825050" y="854725"/>
            <a:ext cx="3087900" cy="21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57"/>
          <p:cNvSpPr txBox="1"/>
          <p:nvPr/>
        </p:nvSpPr>
        <p:spPr>
          <a:xfrm>
            <a:off x="5825050" y="904116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37" name="Google Shape;123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880" y="1267425"/>
            <a:ext cx="2846249" cy="17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2"/>
          <p:cNvSpPr txBox="1"/>
          <p:nvPr>
            <p:ph type="title"/>
          </p:nvPr>
        </p:nvSpPr>
        <p:spPr>
          <a:xfrm>
            <a:off x="311700" y="214800"/>
            <a:ext cx="7519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Annual shopping patterns</a:t>
            </a:r>
            <a:endParaRPr/>
          </a:p>
        </p:txBody>
      </p:sp>
      <p:sp>
        <p:nvSpPr>
          <p:cNvPr id="716" name="Google Shape;716;p22"/>
          <p:cNvSpPr txBox="1"/>
          <p:nvPr/>
        </p:nvSpPr>
        <p:spPr>
          <a:xfrm>
            <a:off x="412875" y="937725"/>
            <a:ext cx="546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Frequency of visits in a typical year by various store types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" name="Google Shape;1242;p5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050" y="1882625"/>
            <a:ext cx="1818325" cy="16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58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/>
          </a:p>
        </p:txBody>
      </p:sp>
      <p:sp>
        <p:nvSpPr>
          <p:cNvPr id="1244" name="Google Shape;1244;p58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Recreational Products and Services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245" name="Google Shape;1245;p58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1246" name="Google Shape;1246;p58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8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8" name="Google Shape;1248;p58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1249" name="Google Shape;1249;p58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8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1" name="Google Shape;1251;p58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1252" name="Google Shape;1252;p58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8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4" name="Google Shape;1254;p58"/>
          <p:cNvSpPr/>
          <p:nvPr/>
        </p:nvSpPr>
        <p:spPr>
          <a:xfrm>
            <a:off x="6980852" y="1525347"/>
            <a:ext cx="1778100" cy="279600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58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58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7" name="Google Shape;1257;p58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8" name="Google Shape;1258;p58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9" name="Google Shape;1259;p58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0" name="Google Shape;1260;p58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1" name="Google Shape;1261;p58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62" name="Google Shape;1262;p5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444" y="3236850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5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8300" y="3236850"/>
            <a:ext cx="1861224" cy="13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58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8625" y="3236850"/>
            <a:ext cx="1818325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58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6475" y="3236850"/>
            <a:ext cx="1818325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58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6450" y="1882625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58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95275" y="1882625"/>
            <a:ext cx="1818325" cy="13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58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87500" y="1882625"/>
            <a:ext cx="1790974" cy="13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59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Section: Sources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59"/>
          <p:cNvSpPr txBox="1"/>
          <p:nvPr>
            <p:ph idx="4294967295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do you </a:t>
            </a:r>
            <a:r>
              <a:rPr b="0" lang="en-GB" sz="16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buy the following products and services?: </a:t>
            </a:r>
            <a:b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Agricultural</a:t>
            </a: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Products and Services</a:t>
            </a:r>
            <a:endParaRPr sz="11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75" name="Google Shape;1275;p5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475" y="1474375"/>
            <a:ext cx="6292048" cy="30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59"/>
          <p:cNvSpPr/>
          <p:nvPr/>
        </p:nvSpPr>
        <p:spPr>
          <a:xfrm>
            <a:off x="5893925" y="938675"/>
            <a:ext cx="3087900" cy="21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59"/>
          <p:cNvSpPr txBox="1"/>
          <p:nvPr/>
        </p:nvSpPr>
        <p:spPr>
          <a:xfrm>
            <a:off x="5893938" y="938579"/>
            <a:ext cx="308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which of the sources do you buy </a:t>
            </a:r>
            <a:r>
              <a:rPr lang="en-GB" sz="1000" u="sng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OFTEN</a:t>
            </a:r>
            <a:endParaRPr sz="8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78" name="Google Shape;127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4017" y="1291625"/>
            <a:ext cx="3027727" cy="180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60"/>
          <p:cNvSpPr txBox="1"/>
          <p:nvPr>
            <p:ph idx="1" type="body"/>
          </p:nvPr>
        </p:nvSpPr>
        <p:spPr>
          <a:xfrm>
            <a:off x="311700" y="3388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Section: Sources - </a:t>
            </a:r>
            <a:r>
              <a:rPr lang="en-GB" sz="11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Urban/Rural Sources Used to Purchase by Region</a:t>
            </a:r>
            <a:endParaRPr sz="1100"/>
          </a:p>
        </p:txBody>
      </p:sp>
      <p:sp>
        <p:nvSpPr>
          <p:cNvPr id="1284" name="Google Shape;1284;p60"/>
          <p:cNvSpPr txBox="1"/>
          <p:nvPr/>
        </p:nvSpPr>
        <p:spPr>
          <a:xfrm>
            <a:off x="311700" y="710625"/>
            <a:ext cx="877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From which of the sources listed do you buy the following products and services?:  </a:t>
            </a:r>
            <a:b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b="1" lang="en-GB"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Agricultural Products and Services</a:t>
            </a:r>
            <a:endParaRPr b="1" sz="20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285" name="Google Shape;1285;p60"/>
          <p:cNvGrpSpPr/>
          <p:nvPr/>
        </p:nvGrpSpPr>
        <p:grpSpPr>
          <a:xfrm>
            <a:off x="776443" y="1525192"/>
            <a:ext cx="1789552" cy="280956"/>
            <a:chOff x="1540800" y="2157000"/>
            <a:chExt cx="2013900" cy="540300"/>
          </a:xfrm>
        </p:grpSpPr>
        <p:sp>
          <p:nvSpPr>
            <p:cNvPr id="1286" name="Google Shape;1286;p6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6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8" name="Google Shape;1288;p60"/>
          <p:cNvGrpSpPr/>
          <p:nvPr/>
        </p:nvGrpSpPr>
        <p:grpSpPr>
          <a:xfrm>
            <a:off x="2933426" y="1525192"/>
            <a:ext cx="1790961" cy="279659"/>
            <a:chOff x="1540800" y="2157000"/>
            <a:chExt cx="2013900" cy="540300"/>
          </a:xfrm>
        </p:grpSpPr>
        <p:sp>
          <p:nvSpPr>
            <p:cNvPr id="1289" name="Google Shape;1289;p6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6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1" name="Google Shape;1291;p60"/>
          <p:cNvGrpSpPr/>
          <p:nvPr/>
        </p:nvGrpSpPr>
        <p:grpSpPr>
          <a:xfrm>
            <a:off x="4972321" y="1525192"/>
            <a:ext cx="1790961" cy="279659"/>
            <a:chOff x="1540800" y="2157000"/>
            <a:chExt cx="2013900" cy="540300"/>
          </a:xfrm>
        </p:grpSpPr>
        <p:sp>
          <p:nvSpPr>
            <p:cNvPr id="1292" name="Google Shape;1292;p60"/>
            <p:cNvSpPr/>
            <p:nvPr/>
          </p:nvSpPr>
          <p:spPr>
            <a:xfrm>
              <a:off x="1555200" y="2157300"/>
              <a:ext cx="1999500" cy="540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60"/>
            <p:cNvSpPr/>
            <p:nvPr/>
          </p:nvSpPr>
          <p:spPr>
            <a:xfrm rot="10800000">
              <a:off x="1540800" y="2157000"/>
              <a:ext cx="1999500" cy="54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4" name="Google Shape;1294;p60"/>
          <p:cNvSpPr/>
          <p:nvPr/>
        </p:nvSpPr>
        <p:spPr>
          <a:xfrm>
            <a:off x="6980852" y="1525347"/>
            <a:ext cx="1778100" cy="279600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60"/>
          <p:cNvSpPr/>
          <p:nvPr/>
        </p:nvSpPr>
        <p:spPr>
          <a:xfrm rot="10800000">
            <a:off x="6968102" y="1525096"/>
            <a:ext cx="1778100" cy="27960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60"/>
          <p:cNvSpPr txBox="1"/>
          <p:nvPr/>
        </p:nvSpPr>
        <p:spPr>
          <a:xfrm>
            <a:off x="868425" y="146480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7" name="Google Shape;1297;p60"/>
          <p:cNvSpPr txBox="1"/>
          <p:nvPr/>
        </p:nvSpPr>
        <p:spPr>
          <a:xfrm>
            <a:off x="3026100" y="14655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Prairies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8" name="Google Shape;1298;p60"/>
          <p:cNvSpPr txBox="1"/>
          <p:nvPr/>
        </p:nvSpPr>
        <p:spPr>
          <a:xfrm>
            <a:off x="5031400" y="1465188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Ontario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9" name="Google Shape;1299;p60"/>
          <p:cNvSpPr txBox="1"/>
          <p:nvPr/>
        </p:nvSpPr>
        <p:spPr>
          <a:xfrm>
            <a:off x="7036675" y="1465963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Atlantic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0" name="Google Shape;1300;p60"/>
          <p:cNvSpPr txBox="1"/>
          <p:nvPr/>
        </p:nvSpPr>
        <p:spPr>
          <a:xfrm rot="-5400000">
            <a:off x="-275450" y="2068675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Ever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1" name="Google Shape;1301;p60"/>
          <p:cNvSpPr txBox="1"/>
          <p:nvPr/>
        </p:nvSpPr>
        <p:spPr>
          <a:xfrm rot="-5400000">
            <a:off x="-275450" y="3485050"/>
            <a:ext cx="16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Usually Buy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02" name="Google Shape;1302;p6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475" y="1865000"/>
            <a:ext cx="1818325" cy="16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6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325" y="1865000"/>
            <a:ext cx="181832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6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700" y="1865000"/>
            <a:ext cx="1861224" cy="1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60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450" y="1865000"/>
            <a:ext cx="1861224" cy="1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60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450" y="3232275"/>
            <a:ext cx="1861224" cy="13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60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5700" y="3232275"/>
            <a:ext cx="1861224" cy="1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60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2325" y="3232275"/>
            <a:ext cx="1818325" cy="12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60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6825" y="3232275"/>
            <a:ext cx="1818325" cy="13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61"/>
          <p:cNvSpPr txBox="1"/>
          <p:nvPr>
            <p:ph type="title"/>
          </p:nvPr>
        </p:nvSpPr>
        <p:spPr>
          <a:xfrm>
            <a:off x="242625" y="226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Media consumption habits</a:t>
            </a:r>
            <a:endParaRPr/>
          </a:p>
        </p:txBody>
      </p:sp>
      <p:sp>
        <p:nvSpPr>
          <p:cNvPr id="1315" name="Google Shape;1315;p61"/>
          <p:cNvSpPr txBox="1"/>
          <p:nvPr>
            <p:ph idx="1" type="subTitle"/>
          </p:nvPr>
        </p:nvSpPr>
        <p:spPr>
          <a:xfrm>
            <a:off x="323475" y="2964963"/>
            <a:ext cx="72468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Incidence and frequency of various types of online activities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62"/>
          <p:cNvSpPr txBox="1"/>
          <p:nvPr>
            <p:ph idx="4294967295"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393536"/>
                </a:solidFill>
              </a:rPr>
              <a:t>Section: Consumption Habits</a:t>
            </a:r>
            <a:endParaRPr sz="1800">
              <a:solidFill>
                <a:srgbClr val="39353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62"/>
          <p:cNvSpPr txBox="1"/>
          <p:nvPr>
            <p:ph idx="4294967295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Have you personally read or looked into a printed newspaper, its digital replica (eEdition) </a:t>
            </a:r>
            <a:endParaRPr b="0" sz="16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or visited a newspaper website to read posted content in the past week?</a:t>
            </a:r>
            <a:endParaRPr b="0" sz="11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22" name="Google Shape;1322;p6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2425"/>
            <a:ext cx="5872775" cy="287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6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6840" y="1351325"/>
            <a:ext cx="2088561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6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840" y="2059908"/>
            <a:ext cx="2088561" cy="60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62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6840" y="2768490"/>
            <a:ext cx="2088561" cy="60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62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6849" y="3477101"/>
            <a:ext cx="2088550" cy="68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63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Consumption Habits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63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latin typeface="Roboto Condensed"/>
                <a:ea typeface="Roboto Condensed"/>
                <a:cs typeface="Roboto Condensed"/>
                <a:sym typeface="Roboto Condensed"/>
              </a:rPr>
              <a:t>Q: How often do you personally participate in the following activities?: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Watching content online:   Videos,  TV/movies, Livestreams </a:t>
            </a:r>
            <a:endParaRPr b="0" sz="1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33" name="Google Shape;133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8650"/>
            <a:ext cx="8164602" cy="32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4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Consumption Habits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64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latin typeface="Roboto Condensed"/>
                <a:ea typeface="Roboto Condensed"/>
                <a:cs typeface="Roboto Condensed"/>
                <a:sym typeface="Roboto Condensed"/>
              </a:rPr>
              <a:t>Q: How often do you personally participate in the following activities?: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Listening to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content online:   </a:t>
            </a:r>
            <a:r>
              <a:rPr lang="en-GB" sz="1900">
                <a:latin typeface="Roboto Condensed"/>
                <a:ea typeface="Roboto Condensed"/>
                <a:cs typeface="Roboto Condensed"/>
                <a:sym typeface="Roboto Condensed"/>
              </a:rPr>
              <a:t>Streaming Music, Online Radio, Podcasts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0" sz="1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40" name="Google Shape;134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9050"/>
            <a:ext cx="8297152" cy="32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65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Consumption Habits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65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latin typeface="Roboto Condensed"/>
                <a:ea typeface="Roboto Condensed"/>
                <a:cs typeface="Roboto Condensed"/>
                <a:sym typeface="Roboto Condensed"/>
              </a:rPr>
              <a:t>Q: How often do you personally participate in the following activities?: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Interacting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online:   </a:t>
            </a:r>
            <a:r>
              <a:rPr lang="en-GB" sz="1900">
                <a:latin typeface="Roboto Condensed"/>
                <a:ea typeface="Roboto Condensed"/>
                <a:cs typeface="Roboto Condensed"/>
                <a:sym typeface="Roboto Condensed"/>
              </a:rPr>
              <a:t>Consuming News/Info, Play Online Video Games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0" sz="1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47" name="Google Shape;134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5" y="1349775"/>
            <a:ext cx="8290449" cy="32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66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Consumption Habits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66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latin typeface="Roboto Condensed"/>
                <a:ea typeface="Roboto Condensed"/>
                <a:cs typeface="Roboto Condensed"/>
                <a:sym typeface="Roboto Condensed"/>
              </a:rPr>
              <a:t>Q: How often do you personally participate in the following activities?: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Traditional Media</a:t>
            </a:r>
            <a:endParaRPr sz="1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54" name="Google Shape;1354;p66"/>
          <p:cNvPicPr preferRelativeResize="0"/>
          <p:nvPr/>
        </p:nvPicPr>
        <p:blipFill rotWithShape="1">
          <a:blip r:embed="rId3">
            <a:alphaModFix/>
          </a:blip>
          <a:srcRect b="8542" l="7969" r="0" t="0"/>
          <a:stretch/>
        </p:blipFill>
        <p:spPr>
          <a:xfrm>
            <a:off x="193325" y="1175450"/>
            <a:ext cx="8276399" cy="32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67"/>
          <p:cNvSpPr txBox="1"/>
          <p:nvPr>
            <p:ph type="title"/>
          </p:nvPr>
        </p:nvSpPr>
        <p:spPr>
          <a:xfrm>
            <a:off x="242625" y="226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</a:t>
            </a:r>
            <a:endParaRPr/>
          </a:p>
        </p:txBody>
      </p:sp>
      <p:sp>
        <p:nvSpPr>
          <p:cNvPr id="1360" name="Google Shape;1360;p67"/>
          <p:cNvSpPr txBox="1"/>
          <p:nvPr>
            <p:ph idx="1" type="subTitle"/>
          </p:nvPr>
        </p:nvSpPr>
        <p:spPr>
          <a:xfrm>
            <a:off x="323475" y="2964963"/>
            <a:ext cx="72468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Overall preference for buying, curbside pickup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and average monthly online expenditures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3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Annual</a:t>
            </a:r>
            <a:endParaRPr/>
          </a:p>
        </p:txBody>
      </p:sp>
      <p:sp>
        <p:nvSpPr>
          <p:cNvPr id="722" name="Google Shape;722;p23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typical year,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how often do you visit each of the following store types:</a:t>
            </a:r>
            <a:endParaRPr b="0"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Car Dealership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0" lang="en-GB" sz="1500">
                <a:latin typeface="Roboto Condensed"/>
                <a:ea typeface="Roboto Condensed"/>
                <a:cs typeface="Roboto Condensed"/>
                <a:sym typeface="Roboto Condensed"/>
              </a:rPr>
              <a:t>(excluding regular service)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0" sz="2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23" name="Google Shape;723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75" y="1255875"/>
            <a:ext cx="5850999" cy="33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2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076" y="1788900"/>
            <a:ext cx="1793626" cy="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23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8063" y="3041150"/>
            <a:ext cx="1793640" cy="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23"/>
          <p:cNvSpPr txBox="1"/>
          <p:nvPr/>
        </p:nvSpPr>
        <p:spPr>
          <a:xfrm>
            <a:off x="6244675" y="1530000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7" name="Google Shape;727;p23"/>
          <p:cNvSpPr txBox="1"/>
          <p:nvPr/>
        </p:nvSpPr>
        <p:spPr>
          <a:xfrm>
            <a:off x="6244700" y="2797750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68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Overview </a:t>
            </a:r>
            <a:endParaRPr/>
          </a:p>
        </p:txBody>
      </p:sp>
      <p:sp>
        <p:nvSpPr>
          <p:cNvPr id="1366" name="Google Shape;1366;p68"/>
          <p:cNvSpPr txBox="1"/>
          <p:nvPr>
            <p:ph idx="2" type="title"/>
          </p:nvPr>
        </p:nvSpPr>
        <p:spPr>
          <a:xfrm>
            <a:off x="311700" y="503950"/>
            <a:ext cx="60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If given the choice, would you prefer to buy goods and services from a physical store or online?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7" name="Google Shape;1367;p6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000" y="1373300"/>
            <a:ext cx="2018125" cy="1311303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68"/>
          <p:cNvSpPr txBox="1"/>
          <p:nvPr/>
        </p:nvSpPr>
        <p:spPr>
          <a:xfrm>
            <a:off x="6188838" y="1197900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Prefer Physical Store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69" name="Google Shape;1369;p6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0001" y="2931676"/>
            <a:ext cx="2018125" cy="125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68"/>
          <p:cNvSpPr txBox="1"/>
          <p:nvPr/>
        </p:nvSpPr>
        <p:spPr>
          <a:xfrm>
            <a:off x="6188863" y="2761288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Prefer 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71" name="Google Shape;1371;p6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900" y="1350300"/>
            <a:ext cx="4803924" cy="297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69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Section: Overview</a:t>
            </a:r>
            <a:endParaRPr/>
          </a:p>
        </p:txBody>
      </p:sp>
      <p:sp>
        <p:nvSpPr>
          <p:cNvPr id="1377" name="Google Shape;1377;p69"/>
          <p:cNvSpPr txBox="1"/>
          <p:nvPr>
            <p:ph idx="2" type="title"/>
          </p:nvPr>
        </p:nvSpPr>
        <p:spPr>
          <a:xfrm>
            <a:off x="311700" y="516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Many retailers have introduced curbside pickup.</a:t>
            </a:r>
            <a:b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     Have you ever used this option?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8" name="Google Shape;1378;p6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150" y="1859575"/>
            <a:ext cx="2090850" cy="11848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69"/>
          <p:cNvSpPr txBox="1"/>
          <p:nvPr/>
        </p:nvSpPr>
        <p:spPr>
          <a:xfrm>
            <a:off x="5504088" y="1859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Answered: Yes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80" name="Google Shape;1380;p6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700" y="1197452"/>
            <a:ext cx="5128401" cy="317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69"/>
          <p:cNvSpPr txBox="1"/>
          <p:nvPr/>
        </p:nvSpPr>
        <p:spPr>
          <a:xfrm>
            <a:off x="3669925" y="1309125"/>
            <a:ext cx="71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 Medium"/>
                <a:ea typeface="Montserrat Medium"/>
                <a:cs typeface="Montserrat Medium"/>
                <a:sym typeface="Montserrat Medium"/>
              </a:rPr>
              <a:t>NO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2" name="Google Shape;1382;p69"/>
          <p:cNvSpPr txBox="1"/>
          <p:nvPr/>
        </p:nvSpPr>
        <p:spPr>
          <a:xfrm>
            <a:off x="1461175" y="1309125"/>
            <a:ext cx="170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 Medium"/>
                <a:ea typeface="Montserrat Medium"/>
                <a:cs typeface="Montserrat Medium"/>
                <a:sym typeface="Montserrat Medium"/>
              </a:rPr>
              <a:t>YES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7" name="Google Shape;1387;p7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25" y="1322100"/>
            <a:ext cx="5229376" cy="329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70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Section: Overview</a:t>
            </a:r>
            <a:endParaRPr/>
          </a:p>
        </p:txBody>
      </p:sp>
      <p:sp>
        <p:nvSpPr>
          <p:cNvPr id="1389" name="Google Shape;1389;p70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Approximately how much do you spend buying products </a:t>
            </a:r>
            <a:endParaRPr b="0"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    and services online in a typical month?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0" name="Google Shape;1390;p7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450" y="1490813"/>
            <a:ext cx="2063550" cy="11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71"/>
          <p:cNvSpPr txBox="1"/>
          <p:nvPr>
            <p:ph type="title"/>
          </p:nvPr>
        </p:nvSpPr>
        <p:spPr>
          <a:xfrm>
            <a:off x="311700" y="214800"/>
            <a:ext cx="7519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6" name="Google Shape;139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50" y="3524675"/>
            <a:ext cx="3342600" cy="3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4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Annual</a:t>
            </a:r>
            <a:endParaRPr/>
          </a:p>
        </p:txBody>
      </p:sp>
      <p:sp>
        <p:nvSpPr>
          <p:cNvPr id="733" name="Google Shape;733;p24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typical year,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Telecommunications Store</a:t>
            </a:r>
            <a:endParaRPr/>
          </a:p>
        </p:txBody>
      </p:sp>
      <p:pic>
        <p:nvPicPr>
          <p:cNvPr id="734" name="Google Shape;734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75" y="1242500"/>
            <a:ext cx="5894824" cy="33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4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6" name="Google Shape;736;p24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37" name="Google Shape;737;p2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6010" y="2095625"/>
            <a:ext cx="1793641" cy="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24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6035" y="3311200"/>
            <a:ext cx="1793627" cy="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5"/>
          <p:cNvSpPr txBox="1"/>
          <p:nvPr>
            <p:ph type="title"/>
          </p:nvPr>
        </p:nvSpPr>
        <p:spPr>
          <a:xfrm>
            <a:off x="311700" y="214800"/>
            <a:ext cx="7519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Quarterly shopping patterns</a:t>
            </a:r>
            <a:endParaRPr/>
          </a:p>
        </p:txBody>
      </p:sp>
      <p:sp>
        <p:nvSpPr>
          <p:cNvPr id="744" name="Google Shape;744;p25"/>
          <p:cNvSpPr txBox="1"/>
          <p:nvPr/>
        </p:nvSpPr>
        <p:spPr>
          <a:xfrm>
            <a:off x="412875" y="937725"/>
            <a:ext cx="624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Frequency of visits 3+ times in a typical 3-month period </a:t>
            </a:r>
            <a:b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by various store types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6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Quarterly</a:t>
            </a:r>
            <a:endParaRPr/>
          </a:p>
        </p:txBody>
      </p:sp>
      <p:sp>
        <p:nvSpPr>
          <p:cNvPr id="750" name="Google Shape;750;p26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3 month period, how often do you visit each of the following store types:</a:t>
            </a:r>
            <a:b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Home Electronics Store</a:t>
            </a:r>
            <a:endParaRPr/>
          </a:p>
        </p:txBody>
      </p:sp>
      <p:sp>
        <p:nvSpPr>
          <p:cNvPr id="751" name="Google Shape;751;p26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2" name="Google Shape;752;p26"/>
          <p:cNvSpPr txBox="1"/>
          <p:nvPr/>
        </p:nvSpPr>
        <p:spPr>
          <a:xfrm>
            <a:off x="6482650" y="30555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53" name="Google Shape;753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1675"/>
            <a:ext cx="5927000" cy="33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2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8625" y="2061949"/>
            <a:ext cx="1872675" cy="9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26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2626" y="3363374"/>
            <a:ext cx="1872675" cy="91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7"/>
          <p:cNvSpPr txBox="1"/>
          <p:nvPr>
            <p:ph type="title"/>
          </p:nvPr>
        </p:nvSpPr>
        <p:spPr>
          <a:xfrm>
            <a:off x="311700" y="18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Section: Quarterly</a:t>
            </a:r>
            <a:endParaRPr/>
          </a:p>
        </p:txBody>
      </p:sp>
      <p:sp>
        <p:nvSpPr>
          <p:cNvPr id="761" name="Google Shape;761;p27"/>
          <p:cNvSpPr txBox="1"/>
          <p:nvPr>
            <p:ph idx="2" type="title"/>
          </p:nvPr>
        </p:nvSpPr>
        <p:spPr>
          <a:xfrm>
            <a:off x="311700" y="503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Q: </a:t>
            </a:r>
            <a:r>
              <a:rPr b="0"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 a 3 month period, how often do you visit each of the following store types:</a:t>
            </a: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latin typeface="Roboto Condensed"/>
                <a:ea typeface="Roboto Condensed"/>
                <a:cs typeface="Roboto Condensed"/>
                <a:sym typeface="Roboto Condensed"/>
              </a:rPr>
              <a:t>     </a:t>
            </a:r>
            <a:r>
              <a:rPr lang="en-GB" sz="2000">
                <a:latin typeface="Roboto Condensed"/>
                <a:ea typeface="Roboto Condensed"/>
                <a:cs typeface="Roboto Condensed"/>
                <a:sym typeface="Roboto Condensed"/>
              </a:rPr>
              <a:t>Furniture/Home decor store</a:t>
            </a:r>
            <a:endParaRPr/>
          </a:p>
        </p:txBody>
      </p:sp>
      <p:sp>
        <p:nvSpPr>
          <p:cNvPr id="762" name="Google Shape;762;p27"/>
          <p:cNvSpPr txBox="1"/>
          <p:nvPr/>
        </p:nvSpPr>
        <p:spPr>
          <a:xfrm>
            <a:off x="6482625" y="178782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In Person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3" name="Google Shape;763;p27"/>
          <p:cNvSpPr txBox="1"/>
          <p:nvPr/>
        </p:nvSpPr>
        <p:spPr>
          <a:xfrm>
            <a:off x="6482650" y="2979375"/>
            <a:ext cx="17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 Medium"/>
                <a:ea typeface="Montserrat Medium"/>
                <a:cs typeface="Montserrat Medium"/>
                <a:sym typeface="Montserrat Medium"/>
              </a:rPr>
              <a:t>Online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64" name="Google Shape;764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9900"/>
            <a:ext cx="5891426" cy="33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2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513" y="2053849"/>
            <a:ext cx="1872675" cy="91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27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543" y="3175525"/>
            <a:ext cx="1872653" cy="9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10_Chapman_Template_SlidesMania">
  <a:themeElements>
    <a:clrScheme name="Simple Light">
      <a:dk1>
        <a:srgbClr val="000000"/>
      </a:dk1>
      <a:lt1>
        <a:srgbClr val="FFFFFF"/>
      </a:lt1>
      <a:dk2>
        <a:srgbClr val="26C4CC"/>
      </a:dk2>
      <a:lt2>
        <a:srgbClr val="00959F"/>
      </a:lt2>
      <a:accent1>
        <a:srgbClr val="0450B5"/>
      </a:accent1>
      <a:accent2>
        <a:srgbClr val="0095D6"/>
      </a:accent2>
      <a:accent3>
        <a:srgbClr val="80B400"/>
      </a:accent3>
      <a:accent4>
        <a:srgbClr val="62A30C"/>
      </a:accent4>
      <a:accent5>
        <a:srgbClr val="1A3C8B"/>
      </a:accent5>
      <a:accent6>
        <a:srgbClr val="44A5C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